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2"/>
  </p:notesMasterIdLst>
  <p:sldIdLst>
    <p:sldId id="25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Dosis" panose="02010503020202060003" pitchFamily="2" charset="77"/>
      <p:regular r:id="rId13"/>
      <p:bold r:id="rId14"/>
    </p:embeddedFont>
    <p:embeddedFont>
      <p:font typeface="Roboto" panose="02000000000000000000" pitchFamily="2" charset="0"/>
      <p:regular r:id="rId15"/>
      <p:bold r:id="rId16"/>
      <p:italic r:id="rId17"/>
      <p:boldItalic r:id="rId18"/>
    </p:embeddedFont>
    <p:embeddedFont>
      <p:font typeface="Roboto Black" panose="02000000000000000000" pitchFamily="2" charset="0"/>
      <p:bold r:id="rId19"/>
      <p:italic r:id="rId20"/>
      <p:boldItalic r:id="rId21"/>
    </p:embeddedFont>
    <p:embeddedFont>
      <p:font typeface="Roboto Thin" panose="02000000000000000000" pitchFamily="2" charset="0"/>
      <p:regular r:id="rId22"/>
      <p:bold r:id="rId23"/>
      <p:italic r:id="rId24"/>
      <p:boldItalic r:id="rId25"/>
    </p:embeddedFont>
    <p:embeddedFont>
      <p:font typeface="Rockwell" panose="02060603020205020403" pitchFamily="18" charset="77"/>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771"/>
  </p:normalViewPr>
  <p:slideViewPr>
    <p:cSldViewPr snapToGrid="0">
      <p:cViewPr varScale="1">
        <p:scale>
          <a:sx n="133" d="100"/>
          <a:sy n="133" d="100"/>
        </p:scale>
        <p:origin x="50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Master" Target="slideMasters/slideMaster3.xml"/><Relationship Id="rId21"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7.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 Id="rId8" Type="http://schemas.openxmlformats.org/officeDocument/2006/relationships/slide" Target="slides/slide5.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39281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Shape 297"/>
        <p:cNvGrpSpPr/>
        <p:nvPr/>
      </p:nvGrpSpPr>
      <p:grpSpPr>
        <a:xfrm>
          <a:off x="0" y="0"/>
          <a:ext cx="0" cy="0"/>
          <a:chOff x="0" y="0"/>
          <a:chExt cx="0" cy="0"/>
        </a:xfrm>
      </p:grpSpPr>
      <p:sp>
        <p:nvSpPr>
          <p:cNvPr id="298" name="Shape 298"/>
          <p:cNvSpPr/>
          <p:nvPr/>
        </p:nvSpPr>
        <p:spPr>
          <a:xfrm>
            <a:off x="466813" y="3003082"/>
            <a:ext cx="8210374" cy="147871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CA" sz="4400" dirty="0">
                <a:solidFill>
                  <a:schemeClr val="lt1"/>
                </a:solidFill>
                <a:latin typeface="Roboto Black"/>
                <a:ea typeface="Roboto Black"/>
                <a:sym typeface="Roboto Black"/>
              </a:rPr>
              <a:t>Calculating User Churn Rates</a:t>
            </a:r>
          </a:p>
          <a:p>
            <a:pPr marL="0" marR="0" lvl="0" indent="0" algn="l" rtl="0">
              <a:lnSpc>
                <a:spcPct val="100000"/>
              </a:lnSpc>
              <a:spcBef>
                <a:spcPts val="0"/>
              </a:spcBef>
              <a:spcAft>
                <a:spcPts val="0"/>
              </a:spcAft>
              <a:buClr>
                <a:srgbClr val="295269"/>
              </a:buClr>
              <a:buFont typeface="Arial"/>
              <a:buNone/>
            </a:pPr>
            <a:r>
              <a:rPr lang="en-CA" sz="4400" dirty="0">
                <a:solidFill>
                  <a:schemeClr val="lt1"/>
                </a:solidFill>
                <a:latin typeface="Roboto Black"/>
                <a:ea typeface="Roboto Black"/>
                <a:sym typeface="Roboto Black"/>
              </a:rPr>
              <a:t>At “Codeflix”</a:t>
            </a:r>
            <a:endParaRPr lang="en-CA" sz="4400" dirty="0">
              <a:solidFill>
                <a:schemeClr val="lt1"/>
              </a:solidFill>
            </a:endParaRPr>
          </a:p>
          <a:p>
            <a:pPr marL="0" lvl="0" indent="0" algn="l" rtl="0">
              <a:spcBef>
                <a:spcPts val="0"/>
              </a:spcBef>
              <a:spcAft>
                <a:spcPts val="0"/>
              </a:spcAft>
              <a:buClr>
                <a:schemeClr val="dk1"/>
              </a:buClr>
              <a:buSzPts val="1100"/>
              <a:buFont typeface="Arial"/>
              <a:buNone/>
            </a:pPr>
            <a:endParaRPr lang="en-US" sz="2800" i="1"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i="1" dirty="0">
                <a:solidFill>
                  <a:srgbClr val="EFEFEF"/>
                </a:solidFill>
                <a:latin typeface="Roboto Thin"/>
                <a:ea typeface="Roboto Thin"/>
                <a:cs typeface="Roboto Thin"/>
                <a:sym typeface="Roboto Thin"/>
              </a:rPr>
              <a:t>Analyze Data with SQL - Project</a:t>
            </a:r>
          </a:p>
          <a:p>
            <a:pPr marL="0" lvl="0" indent="0" algn="l" rtl="0">
              <a:spcBef>
                <a:spcPts val="0"/>
              </a:spcBef>
              <a:spcAft>
                <a:spcPts val="0"/>
              </a:spcAft>
              <a:buClr>
                <a:schemeClr val="dk1"/>
              </a:buClr>
              <a:buSzPts val="1100"/>
              <a:buFont typeface="Arial"/>
              <a:buNone/>
            </a:pPr>
            <a:r>
              <a:rPr lang="en-CA" sz="2400" dirty="0">
                <a:solidFill>
                  <a:srgbClr val="EFEFEF"/>
                </a:solidFill>
                <a:latin typeface="Roboto Thin"/>
                <a:ea typeface="Roboto Thin"/>
                <a:cs typeface="Roboto Thin"/>
                <a:sym typeface="Roboto Thin"/>
              </a:rPr>
              <a:t>Elie Kourieh – BEng Industrial Engineering</a:t>
            </a:r>
            <a:endParaRPr sz="24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400" dirty="0">
                <a:solidFill>
                  <a:srgbClr val="EFEFEF"/>
                </a:solidFill>
                <a:latin typeface="Roboto Thin"/>
                <a:ea typeface="Roboto Thin"/>
                <a:cs typeface="Roboto Thin"/>
                <a:sym typeface="Roboto Thin"/>
              </a:rPr>
              <a:t>August 21</a:t>
            </a:r>
            <a:r>
              <a:rPr lang="en" sz="2400" baseline="30000" dirty="0">
                <a:solidFill>
                  <a:srgbClr val="EFEFEF"/>
                </a:solidFill>
                <a:latin typeface="Roboto Thin"/>
                <a:ea typeface="Roboto Thin"/>
                <a:cs typeface="Roboto Thin"/>
                <a:sym typeface="Roboto Thin"/>
              </a:rPr>
              <a:t>st</a:t>
            </a:r>
            <a:r>
              <a:rPr lang="en" sz="2400" dirty="0">
                <a:solidFill>
                  <a:srgbClr val="EFEFEF"/>
                </a:solidFill>
                <a:latin typeface="Roboto Thin"/>
                <a:ea typeface="Roboto Thin"/>
                <a:cs typeface="Roboto Thin"/>
                <a:sym typeface="Roboto Thin"/>
              </a:rPr>
              <a:t>, 2020 </a:t>
            </a:r>
            <a:endParaRPr sz="24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443661"/>
            <a:ext cx="3095643"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200" b="1" dirty="0">
                <a:solidFill>
                  <a:srgbClr val="295269"/>
                </a:solidFill>
                <a:latin typeface="Roboto"/>
                <a:ea typeface="Roboto"/>
                <a:cs typeface="Roboto"/>
                <a:sym typeface="Roboto"/>
              </a:rPr>
              <a:t>P</a:t>
            </a:r>
            <a:r>
              <a:rPr lang="en" sz="3200" b="1" dirty="0">
                <a:solidFill>
                  <a:srgbClr val="295269"/>
                </a:solidFill>
              </a:rPr>
              <a:t>roject Scope</a:t>
            </a:r>
            <a:endParaRPr sz="3200" b="1" dirty="0">
              <a:solidFill>
                <a:srgbClr val="295269"/>
              </a:solidFill>
              <a:latin typeface="Roboto"/>
              <a:ea typeface="Roboto"/>
              <a:cs typeface="Roboto"/>
              <a:sym typeface="Roboto"/>
            </a:endParaRPr>
          </a:p>
        </p:txBody>
      </p:sp>
      <p:sp>
        <p:nvSpPr>
          <p:cNvPr id="305" name="Shape 305"/>
          <p:cNvSpPr txBox="1"/>
          <p:nvPr/>
        </p:nvSpPr>
        <p:spPr>
          <a:xfrm>
            <a:off x="311700" y="1349566"/>
            <a:ext cx="7844590" cy="1222184"/>
          </a:xfrm>
          <a:prstGeom prst="rect">
            <a:avLst/>
          </a:prstGeom>
          <a:noFill/>
          <a:ln>
            <a:noFill/>
          </a:ln>
        </p:spPr>
        <p:txBody>
          <a:bodyPr spcFirstLastPara="1" wrap="square" lIns="91425" tIns="91425" rIns="91425" bIns="91425" anchor="ctr" anchorCtr="0">
            <a:noAutofit/>
          </a:bodyPr>
          <a:lstStyle/>
          <a:p>
            <a:pPr marL="76200" marR="0" lvl="0" algn="l" rtl="0">
              <a:spcBef>
                <a:spcPts val="1100"/>
              </a:spcBef>
              <a:spcAft>
                <a:spcPts val="0"/>
              </a:spcAft>
              <a:buClr>
                <a:srgbClr val="222222"/>
              </a:buClr>
              <a:buSzPts val="2400"/>
            </a:pPr>
            <a:r>
              <a:rPr lang="en-CA" sz="2400" b="1" dirty="0">
                <a:solidFill>
                  <a:srgbClr val="222222"/>
                </a:solidFill>
                <a:latin typeface="Roboto"/>
                <a:ea typeface="Roboto"/>
                <a:cs typeface="Roboto"/>
                <a:sym typeface="Roboto"/>
              </a:rPr>
              <a:t>Objective:</a:t>
            </a:r>
          </a:p>
          <a:p>
            <a:pPr marL="361950" marR="0" lvl="0" indent="-285750" algn="l" rtl="0">
              <a:spcBef>
                <a:spcPts val="1100"/>
              </a:spcBef>
              <a:spcAft>
                <a:spcPts val="0"/>
              </a:spcAft>
              <a:buClr>
                <a:srgbClr val="222222"/>
              </a:buClr>
              <a:buSzPts val="2400"/>
              <a:buFont typeface="Arial" panose="020B0604020202020204" pitchFamily="34" charset="0"/>
              <a:buChar char="•"/>
            </a:pPr>
            <a:r>
              <a:rPr lang="en-CA" sz="1800" dirty="0">
                <a:solidFill>
                  <a:srgbClr val="222222"/>
                </a:solidFill>
                <a:latin typeface="Roboto"/>
                <a:ea typeface="Roboto"/>
                <a:cs typeface="Roboto"/>
                <a:sym typeface="Roboto"/>
              </a:rPr>
              <a:t>Codeflix is interested in measuring their </a:t>
            </a:r>
            <a:r>
              <a:rPr lang="en-CA" sz="1800" i="1" dirty="0">
                <a:solidFill>
                  <a:srgbClr val="222222"/>
                </a:solidFill>
                <a:latin typeface="Roboto"/>
                <a:ea typeface="Roboto"/>
                <a:cs typeface="Roboto"/>
                <a:sym typeface="Roboto"/>
              </a:rPr>
              <a:t>user churn rate</a:t>
            </a:r>
            <a:r>
              <a:rPr lang="en-CA" sz="1800" dirty="0">
                <a:solidFill>
                  <a:srgbClr val="222222"/>
                </a:solidFill>
                <a:latin typeface="Roboto"/>
                <a:ea typeface="Roboto"/>
                <a:cs typeface="Roboto"/>
                <a:sym typeface="Roboto"/>
              </a:rPr>
              <a:t>.</a:t>
            </a:r>
          </a:p>
          <a:p>
            <a:pPr marL="76200" marR="0" lvl="0" algn="l" rtl="0">
              <a:spcBef>
                <a:spcPts val="1100"/>
              </a:spcBef>
              <a:spcAft>
                <a:spcPts val="0"/>
              </a:spcAft>
              <a:buClr>
                <a:srgbClr val="222222"/>
              </a:buClr>
              <a:buSzPts val="2400"/>
            </a:pPr>
            <a:endParaRPr lang="en-CA" sz="2400" dirty="0">
              <a:solidFill>
                <a:srgbClr val="222222"/>
              </a:solidFill>
              <a:highlight>
                <a:srgbClr val="FFFFFF"/>
              </a:highlight>
              <a:latin typeface="Roboto"/>
              <a:ea typeface="Roboto"/>
              <a:cs typeface="Roboto"/>
              <a:sym typeface="Roboto"/>
            </a:endParaRPr>
          </a:p>
        </p:txBody>
      </p:sp>
      <p:sp>
        <p:nvSpPr>
          <p:cNvPr id="4" name="Shape 305">
            <a:extLst>
              <a:ext uri="{FF2B5EF4-FFF2-40B4-BE49-F238E27FC236}">
                <a16:creationId xmlns:a16="http://schemas.microsoft.com/office/drawing/2014/main" id="{3F2DC2C6-56B5-1440-96F5-43E31DF0263C}"/>
              </a:ext>
            </a:extLst>
          </p:cNvPr>
          <p:cNvSpPr txBox="1"/>
          <p:nvPr/>
        </p:nvSpPr>
        <p:spPr>
          <a:xfrm>
            <a:off x="311700" y="2027066"/>
            <a:ext cx="7844590" cy="2672773"/>
          </a:xfrm>
          <a:prstGeom prst="rect">
            <a:avLst/>
          </a:prstGeom>
          <a:noFill/>
          <a:ln>
            <a:noFill/>
          </a:ln>
        </p:spPr>
        <p:txBody>
          <a:bodyPr spcFirstLastPara="1" wrap="square" lIns="91425" tIns="91425" rIns="91425" bIns="91425" anchor="ctr" anchorCtr="0">
            <a:noAutofit/>
          </a:bodyPr>
          <a:lstStyle/>
          <a:p>
            <a:pPr marL="76200" marR="0" lvl="0" algn="l" rtl="0">
              <a:spcBef>
                <a:spcPts val="1100"/>
              </a:spcBef>
              <a:spcAft>
                <a:spcPts val="0"/>
              </a:spcAft>
              <a:buClr>
                <a:srgbClr val="222222"/>
              </a:buClr>
              <a:buSzPts val="2400"/>
            </a:pPr>
            <a:r>
              <a:rPr lang="en-CA" sz="2400" b="1" dirty="0">
                <a:solidFill>
                  <a:srgbClr val="222222"/>
                </a:solidFill>
                <a:latin typeface="Roboto"/>
                <a:ea typeface="Roboto"/>
                <a:cs typeface="Roboto"/>
                <a:sym typeface="Roboto"/>
              </a:rPr>
              <a:t>Important Questions to Answer:</a:t>
            </a:r>
          </a:p>
          <a:p>
            <a:pPr marL="533400" indent="-457200">
              <a:spcBef>
                <a:spcPts val="1100"/>
              </a:spcBef>
              <a:buClr>
                <a:srgbClr val="222222"/>
              </a:buClr>
              <a:buSzPts val="2400"/>
              <a:buFont typeface="+mj-lt"/>
              <a:buAutoNum type="arabicPeriod"/>
            </a:pPr>
            <a:r>
              <a:rPr lang="en-CA" sz="1800" dirty="0">
                <a:solidFill>
                  <a:srgbClr val="222222"/>
                </a:solidFill>
                <a:latin typeface="Roboto"/>
                <a:ea typeface="Roboto"/>
                <a:cs typeface="Roboto"/>
                <a:sym typeface="Roboto"/>
              </a:rPr>
              <a:t>Which months have </a:t>
            </a:r>
            <a:r>
              <a:rPr lang="en-CA" sz="1800" i="1" dirty="0">
                <a:solidFill>
                  <a:srgbClr val="222222"/>
                </a:solidFill>
                <a:latin typeface="Roboto"/>
                <a:ea typeface="Roboto"/>
                <a:cs typeface="Roboto"/>
                <a:sym typeface="Roboto"/>
              </a:rPr>
              <a:t>enough information </a:t>
            </a:r>
            <a:r>
              <a:rPr lang="en-CA" sz="1800" dirty="0">
                <a:solidFill>
                  <a:srgbClr val="222222"/>
                </a:solidFill>
                <a:latin typeface="Roboto"/>
                <a:ea typeface="Roboto"/>
                <a:cs typeface="Roboto"/>
                <a:sym typeface="Roboto"/>
              </a:rPr>
              <a:t>to calculate a churn rate?</a:t>
            </a:r>
          </a:p>
          <a:p>
            <a:pPr marL="533400" indent="-457200">
              <a:spcBef>
                <a:spcPts val="1100"/>
              </a:spcBef>
              <a:buClr>
                <a:srgbClr val="222222"/>
              </a:buClr>
              <a:buSzPts val="2400"/>
              <a:buFont typeface="+mj-lt"/>
              <a:buAutoNum type="arabicPeriod"/>
            </a:pPr>
            <a:r>
              <a:rPr lang="en-CA" sz="1800" dirty="0">
                <a:solidFill>
                  <a:srgbClr val="222222"/>
                </a:solidFill>
                <a:latin typeface="Roboto"/>
                <a:ea typeface="Roboto"/>
                <a:cs typeface="Roboto"/>
                <a:sym typeface="Roboto"/>
              </a:rPr>
              <a:t>What </a:t>
            </a:r>
            <a:r>
              <a:rPr lang="en-CA" sz="1800" i="1" dirty="0">
                <a:solidFill>
                  <a:srgbClr val="222222"/>
                </a:solidFill>
                <a:latin typeface="Roboto"/>
                <a:ea typeface="Roboto"/>
                <a:cs typeface="Roboto"/>
                <a:sym typeface="Roboto"/>
              </a:rPr>
              <a:t>segments of users </a:t>
            </a:r>
            <a:r>
              <a:rPr lang="en-CA" sz="1800" dirty="0">
                <a:solidFill>
                  <a:srgbClr val="222222"/>
                </a:solidFill>
                <a:latin typeface="Roboto"/>
                <a:ea typeface="Roboto"/>
                <a:cs typeface="Roboto"/>
                <a:sym typeface="Roboto"/>
              </a:rPr>
              <a:t>exist?</a:t>
            </a:r>
          </a:p>
          <a:p>
            <a:pPr marL="533400" indent="-457200">
              <a:spcBef>
                <a:spcPts val="1100"/>
              </a:spcBef>
              <a:buClr>
                <a:srgbClr val="222222"/>
              </a:buClr>
              <a:buSzPts val="2400"/>
              <a:buFont typeface="+mj-lt"/>
              <a:buAutoNum type="arabicPeriod"/>
            </a:pPr>
            <a:r>
              <a:rPr lang="en-CA" sz="1800" dirty="0">
                <a:solidFill>
                  <a:srgbClr val="222222"/>
                </a:solidFill>
                <a:latin typeface="Roboto"/>
                <a:ea typeface="Roboto"/>
                <a:cs typeface="Roboto"/>
                <a:sym typeface="Roboto"/>
              </a:rPr>
              <a:t>Which segment of users should the company focus on </a:t>
            </a:r>
            <a:r>
              <a:rPr lang="en-CA" sz="1800" i="1" dirty="0">
                <a:solidFill>
                  <a:srgbClr val="222222"/>
                </a:solidFill>
                <a:latin typeface="Roboto"/>
                <a:ea typeface="Roboto"/>
                <a:cs typeface="Roboto"/>
                <a:sym typeface="Roboto"/>
              </a:rPr>
              <a:t>expanding</a:t>
            </a:r>
            <a:r>
              <a:rPr lang="en-CA" sz="1800" dirty="0">
                <a:solidFill>
                  <a:srgbClr val="222222"/>
                </a:solidFill>
                <a:latin typeface="Roboto"/>
                <a:ea typeface="Roboto"/>
                <a:cs typeface="Roboto"/>
                <a:sym typeface="Roboto"/>
              </a:rPr>
              <a:t>?</a:t>
            </a:r>
            <a:endParaRPr lang="en-CA" sz="18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Shape 309"/>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E693DACE-8D11-9B4E-8F58-7A5D967E9A9B}"/>
              </a:ext>
            </a:extLst>
          </p:cNvPr>
          <p:cNvGraphicFramePr>
            <a:graphicFrameLocks noGrp="1"/>
          </p:cNvGraphicFramePr>
          <p:nvPr>
            <p:extLst>
              <p:ext uri="{D42A27DB-BD31-4B8C-83A1-F6EECF244321}">
                <p14:modId xmlns:p14="http://schemas.microsoft.com/office/powerpoint/2010/main" val="391220009"/>
              </p:ext>
            </p:extLst>
          </p:nvPr>
        </p:nvGraphicFramePr>
        <p:xfrm>
          <a:off x="858032" y="1062039"/>
          <a:ext cx="7427934" cy="3715701"/>
        </p:xfrm>
        <a:graphic>
          <a:graphicData uri="http://schemas.openxmlformats.org/drawingml/2006/table">
            <a:tbl>
              <a:tblPr firstRow="1" bandRow="1">
                <a:tableStyleId>{775DCB02-9BB8-47FD-8907-85C794F793BA}</a:tableStyleId>
              </a:tblPr>
              <a:tblGrid>
                <a:gridCol w="2344246">
                  <a:extLst>
                    <a:ext uri="{9D8B030D-6E8A-4147-A177-3AD203B41FA5}">
                      <a16:colId xmlns:a16="http://schemas.microsoft.com/office/drawing/2014/main" val="2052174033"/>
                    </a:ext>
                  </a:extLst>
                </a:gridCol>
                <a:gridCol w="2087107">
                  <a:extLst>
                    <a:ext uri="{9D8B030D-6E8A-4147-A177-3AD203B41FA5}">
                      <a16:colId xmlns:a16="http://schemas.microsoft.com/office/drawing/2014/main" val="823553003"/>
                    </a:ext>
                  </a:extLst>
                </a:gridCol>
                <a:gridCol w="2996581">
                  <a:extLst>
                    <a:ext uri="{9D8B030D-6E8A-4147-A177-3AD203B41FA5}">
                      <a16:colId xmlns:a16="http://schemas.microsoft.com/office/drawing/2014/main" val="343946362"/>
                    </a:ext>
                  </a:extLst>
                </a:gridCol>
              </a:tblGrid>
              <a:tr h="507047">
                <a:tc gridSpan="3">
                  <a:txBody>
                    <a:bodyPr/>
                    <a:lstStyle/>
                    <a:p>
                      <a:pPr algn="ctr"/>
                      <a:r>
                        <a:rPr lang="en-US" sz="1800" u="none" dirty="0">
                          <a:ln>
                            <a:noFill/>
                          </a:ln>
                          <a:solidFill>
                            <a:schemeClr val="tx1"/>
                          </a:solidFill>
                          <a:latin typeface="Rockwell" panose="02060603020205020403" pitchFamily="18" charset="77"/>
                        </a:rPr>
                        <a:t>Subscription Table</a:t>
                      </a:r>
                      <a:endParaRPr lang="en-US" sz="1800" b="1" u="none" dirty="0">
                        <a:ln>
                          <a:noFill/>
                        </a:ln>
                        <a:solidFill>
                          <a:schemeClr val="tx1"/>
                        </a:solidFill>
                        <a:latin typeface="Rockwell" panose="02060603020205020403" pitchFamily="18" charset="77"/>
                      </a:endParaRPr>
                    </a:p>
                  </a:txBody>
                  <a:tcPr anchor="ct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2285719443"/>
                  </a:ext>
                </a:extLst>
              </a:tr>
              <a:tr h="507047">
                <a:tc>
                  <a:txBody>
                    <a:bodyPr/>
                    <a:lstStyle/>
                    <a:p>
                      <a:pPr algn="ctr"/>
                      <a:r>
                        <a:rPr lang="en-US" sz="1800" b="1" u="none" dirty="0">
                          <a:ln>
                            <a:noFill/>
                          </a:ln>
                          <a:latin typeface="Rockwell" panose="02060603020205020403" pitchFamily="18" charset="77"/>
                        </a:rPr>
                        <a:t>Column Name</a:t>
                      </a:r>
                      <a:endParaRPr lang="en-US" sz="1800" b="1" u="none" dirty="0">
                        <a:ln>
                          <a:noFill/>
                        </a:ln>
                        <a:solidFill>
                          <a:schemeClr val="bg1"/>
                        </a:solidFill>
                        <a:latin typeface="Rockwell" panose="02060603020205020403" pitchFamily="18" charset="77"/>
                      </a:endParaRPr>
                    </a:p>
                  </a:txBody>
                  <a:tcPr anchor="ctr"/>
                </a:tc>
                <a:tc>
                  <a:txBody>
                    <a:bodyPr/>
                    <a:lstStyle/>
                    <a:p>
                      <a:pPr algn="ctr"/>
                      <a:r>
                        <a:rPr lang="en-US" sz="1800" b="1" u="none" dirty="0">
                          <a:ln>
                            <a:noFill/>
                          </a:ln>
                          <a:solidFill>
                            <a:schemeClr val="tx1"/>
                          </a:solidFill>
                          <a:latin typeface="Rockwell" panose="02060603020205020403" pitchFamily="18" charset="77"/>
                        </a:rPr>
                        <a:t>Column Type</a:t>
                      </a:r>
                    </a:p>
                  </a:txBody>
                  <a:tcPr anchor="ctr"/>
                </a:tc>
                <a:tc>
                  <a:txBody>
                    <a:bodyPr/>
                    <a:lstStyle/>
                    <a:p>
                      <a:pPr algn="ctr"/>
                      <a:r>
                        <a:rPr lang="en-US" sz="1800" b="1" u="none" dirty="0">
                          <a:ln>
                            <a:noFill/>
                          </a:ln>
                          <a:latin typeface="Rockwell" panose="02060603020205020403" pitchFamily="18" charset="77"/>
                        </a:rPr>
                        <a:t>Column Definition</a:t>
                      </a:r>
                      <a:endParaRPr lang="en-US" sz="1800" b="1" u="none" dirty="0">
                        <a:ln>
                          <a:noFill/>
                        </a:ln>
                        <a:solidFill>
                          <a:schemeClr val="bg1"/>
                        </a:solidFill>
                        <a:latin typeface="Rockwell" panose="02060603020205020403" pitchFamily="18" charset="77"/>
                      </a:endParaRPr>
                    </a:p>
                  </a:txBody>
                  <a:tcPr anchor="ctr"/>
                </a:tc>
                <a:extLst>
                  <a:ext uri="{0D108BD9-81ED-4DB2-BD59-A6C34878D82A}">
                    <a16:rowId xmlns:a16="http://schemas.microsoft.com/office/drawing/2014/main" val="1814143535"/>
                  </a:ext>
                </a:extLst>
              </a:tr>
              <a:tr h="507047">
                <a:tc>
                  <a:txBody>
                    <a:bodyPr/>
                    <a:lstStyle/>
                    <a:p>
                      <a:pPr algn="ctr"/>
                      <a:r>
                        <a:rPr lang="en-US" sz="1800" dirty="0">
                          <a:ln>
                            <a:noFill/>
                          </a:ln>
                          <a:latin typeface="Rockwell" panose="02060603020205020403" pitchFamily="18" charset="77"/>
                        </a:rPr>
                        <a:t>id</a:t>
                      </a:r>
                      <a:endParaRPr lang="en-US" sz="1800" dirty="0">
                        <a:ln>
                          <a:noFill/>
                        </a:ln>
                        <a:solidFill>
                          <a:schemeClr val="bg1"/>
                        </a:solidFill>
                        <a:latin typeface="Rockwell" panose="02060603020205020403" pitchFamily="18" charset="77"/>
                      </a:endParaRPr>
                    </a:p>
                  </a:txBody>
                  <a:tcPr anchor="ctr"/>
                </a:tc>
                <a:tc>
                  <a:txBody>
                    <a:bodyPr/>
                    <a:lstStyle/>
                    <a:p>
                      <a:pPr algn="ctr"/>
                      <a:r>
                        <a:rPr lang="en-US" sz="1800" dirty="0">
                          <a:ln>
                            <a:noFill/>
                          </a:ln>
                          <a:solidFill>
                            <a:schemeClr val="tx1"/>
                          </a:solidFill>
                          <a:latin typeface="Rockwell" panose="02060603020205020403" pitchFamily="18" charset="77"/>
                        </a:rPr>
                        <a:t>Integer</a:t>
                      </a:r>
                    </a:p>
                  </a:txBody>
                  <a:tcPr anchor="ctr"/>
                </a:tc>
                <a:tc>
                  <a:txBody>
                    <a:bodyPr/>
                    <a:lstStyle/>
                    <a:p>
                      <a:pPr algn="ctr"/>
                      <a:r>
                        <a:rPr lang="en-US" sz="1800" dirty="0">
                          <a:ln>
                            <a:noFill/>
                          </a:ln>
                          <a:latin typeface="Rockwell" panose="02060603020205020403" pitchFamily="18" charset="77"/>
                        </a:rPr>
                        <a:t>The subscription ID</a:t>
                      </a:r>
                      <a:endParaRPr lang="en-US" sz="1800" dirty="0">
                        <a:ln>
                          <a:noFill/>
                        </a:ln>
                        <a:solidFill>
                          <a:schemeClr val="bg1"/>
                        </a:solidFill>
                        <a:latin typeface="Rockwell" panose="02060603020205020403" pitchFamily="18" charset="77"/>
                      </a:endParaRPr>
                    </a:p>
                  </a:txBody>
                  <a:tcPr anchor="ctr"/>
                </a:tc>
                <a:extLst>
                  <a:ext uri="{0D108BD9-81ED-4DB2-BD59-A6C34878D82A}">
                    <a16:rowId xmlns:a16="http://schemas.microsoft.com/office/drawing/2014/main" val="2548965952"/>
                  </a:ext>
                </a:extLst>
              </a:tr>
              <a:tr h="507047">
                <a:tc>
                  <a:txBody>
                    <a:bodyPr/>
                    <a:lstStyle/>
                    <a:p>
                      <a:pPr algn="ctr"/>
                      <a:r>
                        <a:rPr lang="en-US" sz="1800" dirty="0" err="1">
                          <a:ln>
                            <a:noFill/>
                          </a:ln>
                          <a:latin typeface="Rockwell" panose="02060603020205020403" pitchFamily="18" charset="77"/>
                        </a:rPr>
                        <a:t>subsription_start</a:t>
                      </a:r>
                      <a:endParaRPr lang="en-US" sz="1800" dirty="0">
                        <a:ln>
                          <a:noFill/>
                        </a:ln>
                        <a:solidFill>
                          <a:schemeClr val="bg1"/>
                        </a:solidFill>
                        <a:latin typeface="Rockwell" panose="02060603020205020403" pitchFamily="18" charset="77"/>
                      </a:endParaRPr>
                    </a:p>
                  </a:txBody>
                  <a:tcPr anchor="ctr"/>
                </a:tc>
                <a:tc>
                  <a:txBody>
                    <a:bodyPr/>
                    <a:lstStyle/>
                    <a:p>
                      <a:pPr algn="ctr"/>
                      <a:r>
                        <a:rPr lang="en-US" sz="1800" dirty="0">
                          <a:ln>
                            <a:noFill/>
                          </a:ln>
                          <a:solidFill>
                            <a:schemeClr val="tx1"/>
                          </a:solidFill>
                          <a:latin typeface="Rockwell" panose="02060603020205020403" pitchFamily="18" charset="77"/>
                        </a:rPr>
                        <a:t>TEXT</a:t>
                      </a:r>
                    </a:p>
                  </a:txBody>
                  <a:tcPr anchor="ctr"/>
                </a:tc>
                <a:tc>
                  <a:txBody>
                    <a:bodyPr/>
                    <a:lstStyle/>
                    <a:p>
                      <a:pPr algn="ctr"/>
                      <a:r>
                        <a:rPr lang="en-US" sz="1800" dirty="0">
                          <a:ln>
                            <a:noFill/>
                          </a:ln>
                          <a:latin typeface="Rockwell" panose="02060603020205020403" pitchFamily="18" charset="77"/>
                        </a:rPr>
                        <a:t>The start date of the subscription</a:t>
                      </a:r>
                      <a:endParaRPr lang="en-US" sz="1800" dirty="0">
                        <a:ln>
                          <a:noFill/>
                        </a:ln>
                        <a:solidFill>
                          <a:schemeClr val="bg1"/>
                        </a:solidFill>
                        <a:latin typeface="Rockwell" panose="02060603020205020403" pitchFamily="18" charset="77"/>
                      </a:endParaRPr>
                    </a:p>
                  </a:txBody>
                  <a:tcPr anchor="ctr"/>
                </a:tc>
                <a:extLst>
                  <a:ext uri="{0D108BD9-81ED-4DB2-BD59-A6C34878D82A}">
                    <a16:rowId xmlns:a16="http://schemas.microsoft.com/office/drawing/2014/main" val="278676798"/>
                  </a:ext>
                </a:extLst>
              </a:tr>
              <a:tr h="507047">
                <a:tc>
                  <a:txBody>
                    <a:bodyPr/>
                    <a:lstStyle/>
                    <a:p>
                      <a:pPr algn="ctr"/>
                      <a:r>
                        <a:rPr lang="en-US" sz="1800" dirty="0" err="1">
                          <a:ln>
                            <a:noFill/>
                          </a:ln>
                          <a:latin typeface="Rockwell" panose="02060603020205020403" pitchFamily="18" charset="77"/>
                        </a:rPr>
                        <a:t>subscription_end</a:t>
                      </a:r>
                      <a:endParaRPr lang="en-US" sz="1800" dirty="0">
                        <a:ln>
                          <a:noFill/>
                        </a:ln>
                        <a:solidFill>
                          <a:schemeClr val="bg1"/>
                        </a:solidFill>
                        <a:latin typeface="Rockwell" panose="02060603020205020403" pitchFamily="18" charset="77"/>
                      </a:endParaRPr>
                    </a:p>
                  </a:txBody>
                  <a:tcPr anchor="ctr"/>
                </a:tc>
                <a:tc>
                  <a:txBody>
                    <a:bodyPr/>
                    <a:lstStyle/>
                    <a:p>
                      <a:pPr algn="ctr"/>
                      <a:r>
                        <a:rPr lang="en-US" sz="1800" dirty="0">
                          <a:ln>
                            <a:noFill/>
                          </a:ln>
                          <a:solidFill>
                            <a:schemeClr val="tx1"/>
                          </a:solidFill>
                          <a:latin typeface="Rockwell" panose="02060603020205020403" pitchFamily="18" charset="77"/>
                        </a:rPr>
                        <a:t>TEXT</a:t>
                      </a:r>
                    </a:p>
                  </a:txBody>
                  <a:tcPr anchor="ctr"/>
                </a:tc>
                <a:tc>
                  <a:txBody>
                    <a:bodyPr/>
                    <a:lstStyle/>
                    <a:p>
                      <a:pPr algn="ctr"/>
                      <a:r>
                        <a:rPr lang="en-US" sz="1800" dirty="0">
                          <a:ln>
                            <a:noFill/>
                          </a:ln>
                          <a:latin typeface="Rockwell" panose="02060603020205020403" pitchFamily="18" charset="77"/>
                        </a:rPr>
                        <a:t>The end date of the subscription</a:t>
                      </a:r>
                      <a:endParaRPr lang="en-US" sz="1800" dirty="0">
                        <a:ln>
                          <a:noFill/>
                        </a:ln>
                        <a:solidFill>
                          <a:schemeClr val="bg1"/>
                        </a:solidFill>
                        <a:latin typeface="Rockwell" panose="02060603020205020403" pitchFamily="18" charset="77"/>
                      </a:endParaRPr>
                    </a:p>
                  </a:txBody>
                  <a:tcPr anchor="ctr"/>
                </a:tc>
                <a:extLst>
                  <a:ext uri="{0D108BD9-81ED-4DB2-BD59-A6C34878D82A}">
                    <a16:rowId xmlns:a16="http://schemas.microsoft.com/office/drawing/2014/main" val="3706943366"/>
                  </a:ext>
                </a:extLst>
              </a:tr>
              <a:tr h="708477">
                <a:tc>
                  <a:txBody>
                    <a:bodyPr/>
                    <a:lstStyle/>
                    <a:p>
                      <a:pPr algn="ctr"/>
                      <a:r>
                        <a:rPr lang="en-US" sz="1800" dirty="0">
                          <a:ln>
                            <a:noFill/>
                          </a:ln>
                          <a:latin typeface="Rockwell" panose="02060603020205020403" pitchFamily="18" charset="77"/>
                        </a:rPr>
                        <a:t>segment</a:t>
                      </a:r>
                      <a:endParaRPr lang="en-US" sz="1800" dirty="0">
                        <a:ln>
                          <a:noFill/>
                        </a:ln>
                        <a:solidFill>
                          <a:schemeClr val="bg1"/>
                        </a:solidFill>
                        <a:latin typeface="Rockwell" panose="02060603020205020403" pitchFamily="18" charset="77"/>
                      </a:endParaRPr>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n>
                            <a:noFill/>
                          </a:ln>
                          <a:solidFill>
                            <a:schemeClr val="tx1"/>
                          </a:solidFill>
                          <a:latin typeface="Rockwell" panose="02060603020205020403" pitchFamily="18" charset="77"/>
                        </a:rPr>
                        <a:t>Integer</a:t>
                      </a:r>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ln>
                            <a:noFill/>
                          </a:ln>
                          <a:latin typeface="Rockwell" panose="02060603020205020403" pitchFamily="18" charset="77"/>
                        </a:rPr>
                        <a:t>It identifies which segment the subscription owner belongs to</a:t>
                      </a:r>
                      <a:endParaRPr lang="en-US" sz="1800" dirty="0">
                        <a:ln>
                          <a:noFill/>
                        </a:ln>
                        <a:solidFill>
                          <a:schemeClr val="bg1"/>
                        </a:solidFill>
                        <a:latin typeface="Rockwell" panose="02060603020205020403" pitchFamily="18" charset="77"/>
                      </a:endParaRPr>
                    </a:p>
                  </a:txBody>
                  <a:tcPr anchor="ctr"/>
                </a:tc>
                <a:extLst>
                  <a:ext uri="{0D108BD9-81ED-4DB2-BD59-A6C34878D82A}">
                    <a16:rowId xmlns:a16="http://schemas.microsoft.com/office/drawing/2014/main" val="472255651"/>
                  </a:ext>
                </a:extLst>
              </a:tr>
            </a:tbl>
          </a:graphicData>
        </a:graphic>
      </p:graphicFrame>
      <p:sp>
        <p:nvSpPr>
          <p:cNvPr id="5" name="Shape 304">
            <a:extLst>
              <a:ext uri="{FF2B5EF4-FFF2-40B4-BE49-F238E27FC236}">
                <a16:creationId xmlns:a16="http://schemas.microsoft.com/office/drawing/2014/main" id="{ED86253A-4D5D-664D-AB66-B1AB91E6F1B2}"/>
              </a:ext>
            </a:extLst>
          </p:cNvPr>
          <p:cNvSpPr txBox="1">
            <a:spLocks/>
          </p:cNvSpPr>
          <p:nvPr/>
        </p:nvSpPr>
        <p:spPr>
          <a:xfrm>
            <a:off x="1728787" y="367822"/>
            <a:ext cx="5686425" cy="69421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CA" sz="3200" b="1" dirty="0">
                <a:solidFill>
                  <a:schemeClr val="bg1"/>
                </a:solidFill>
                <a:latin typeface="Roboto"/>
                <a:ea typeface="Roboto"/>
                <a:cs typeface="Roboto"/>
                <a:sym typeface="Roboto"/>
              </a:rPr>
              <a:t>Dataset Provided by Codeflix</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79133"/>
            <a:ext cx="8520600" cy="798896"/>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CA" sz="2800" b="1" dirty="0">
                <a:solidFill>
                  <a:srgbClr val="295269"/>
                </a:solidFill>
                <a:latin typeface="Roboto"/>
                <a:ea typeface="Roboto"/>
                <a:cs typeface="Roboto"/>
                <a:sym typeface="Roboto"/>
              </a:rPr>
              <a:t>Question 1: </a:t>
            </a:r>
          </a:p>
          <a:p>
            <a:pPr marL="0" lvl="0" indent="0" rtl="0">
              <a:spcBef>
                <a:spcPts val="0"/>
              </a:spcBef>
              <a:spcAft>
                <a:spcPts val="0"/>
              </a:spcAft>
              <a:buNone/>
            </a:pPr>
            <a:r>
              <a:rPr lang="en-CA" sz="2000" b="1" dirty="0">
                <a:solidFill>
                  <a:srgbClr val="295269"/>
                </a:solidFill>
                <a:latin typeface="Roboto"/>
                <a:ea typeface="Roboto"/>
                <a:cs typeface="Roboto"/>
                <a:sym typeface="Roboto"/>
              </a:rPr>
              <a:t>Which months have enough information to calculate a churn rate?</a:t>
            </a:r>
            <a:endParaRPr sz="2000" b="1" dirty="0">
              <a:solidFill>
                <a:srgbClr val="295269"/>
              </a:solidFill>
              <a:latin typeface="Roboto"/>
              <a:ea typeface="Roboto"/>
              <a:cs typeface="Roboto"/>
              <a:sym typeface="Roboto"/>
            </a:endParaRPr>
          </a:p>
        </p:txBody>
      </p:sp>
      <p:sp>
        <p:nvSpPr>
          <p:cNvPr id="316" name="Shape 316"/>
          <p:cNvSpPr txBox="1"/>
          <p:nvPr/>
        </p:nvSpPr>
        <p:spPr>
          <a:xfrm>
            <a:off x="311699" y="1201325"/>
            <a:ext cx="4351741" cy="3243752"/>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CA" b="1" dirty="0">
                <a:latin typeface="Roboto"/>
                <a:ea typeface="Roboto"/>
                <a:cs typeface="Roboto"/>
                <a:sym typeface="Roboto"/>
              </a:rPr>
              <a:t>What is a Churn Rate?:</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The percentage of your customers or subscribers who cancel or don't renew their subscriptions during a given time period.</a:t>
            </a:r>
          </a:p>
          <a:p>
            <a:pPr>
              <a:lnSpc>
                <a:spcPct val="115000"/>
              </a:lnSpc>
              <a:buClr>
                <a:schemeClr val="dk1"/>
              </a:buClr>
              <a:buSzPts val="1100"/>
            </a:pPr>
            <a:endParaRPr lang="en-CA" dirty="0">
              <a:latin typeface="Roboto"/>
              <a:ea typeface="Roboto"/>
              <a:cs typeface="Roboto"/>
              <a:sym typeface="Roboto"/>
            </a:endParaRPr>
          </a:p>
          <a:p>
            <a:pPr>
              <a:lnSpc>
                <a:spcPct val="115000"/>
              </a:lnSpc>
              <a:buClr>
                <a:schemeClr val="dk1"/>
              </a:buClr>
              <a:buSzPts val="1100"/>
            </a:pPr>
            <a:r>
              <a:rPr lang="en-CA" b="1" dirty="0">
                <a:latin typeface="Roboto"/>
                <a:ea typeface="Roboto"/>
                <a:cs typeface="Roboto"/>
                <a:sym typeface="Roboto"/>
              </a:rPr>
              <a:t>Assumption:</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Codeflix requires a minimum subscription length of 31 days, so a user can never start and end their subscription in the same month.</a:t>
            </a:r>
          </a:p>
          <a:p>
            <a:pPr>
              <a:lnSpc>
                <a:spcPct val="115000"/>
              </a:lnSpc>
              <a:buClr>
                <a:schemeClr val="dk1"/>
              </a:buClr>
              <a:buSzPts val="1100"/>
            </a:pPr>
            <a:endParaRPr lang="en-CA" dirty="0">
              <a:latin typeface="Roboto"/>
              <a:ea typeface="Roboto"/>
              <a:cs typeface="Roboto"/>
              <a:sym typeface="Roboto"/>
            </a:endParaRPr>
          </a:p>
          <a:p>
            <a:pPr>
              <a:lnSpc>
                <a:spcPct val="115000"/>
              </a:lnSpc>
              <a:buClr>
                <a:schemeClr val="dk1"/>
              </a:buClr>
              <a:buSzPts val="1100"/>
            </a:pPr>
            <a:r>
              <a:rPr lang="en-CA" b="1" dirty="0">
                <a:latin typeface="Roboto"/>
                <a:ea typeface="Roboto"/>
                <a:cs typeface="Roboto"/>
                <a:sym typeface="Roboto"/>
              </a:rPr>
              <a:t>Answer:</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Only the first three months of 2017 will be used to calculate a churn rate.</a:t>
            </a:r>
          </a:p>
        </p:txBody>
      </p:sp>
      <p:graphicFrame>
        <p:nvGraphicFramePr>
          <p:cNvPr id="317" name="Shape 317"/>
          <p:cNvGraphicFramePr/>
          <p:nvPr>
            <p:extLst>
              <p:ext uri="{D42A27DB-BD31-4B8C-83A1-F6EECF244321}">
                <p14:modId xmlns:p14="http://schemas.microsoft.com/office/powerpoint/2010/main" val="939473278"/>
              </p:ext>
            </p:extLst>
          </p:nvPr>
        </p:nvGraphicFramePr>
        <p:xfrm>
          <a:off x="4812030" y="3277205"/>
          <a:ext cx="4020269" cy="1167872"/>
        </p:xfrm>
        <a:graphic>
          <a:graphicData uri="http://schemas.openxmlformats.org/drawingml/2006/table">
            <a:tbl>
              <a:tblPr>
                <a:noFill/>
                <a:tableStyleId>{8628B589-4659-4227-9C68-565DD4A46BFE}</a:tableStyleId>
              </a:tblPr>
              <a:tblGrid>
                <a:gridCol w="2018757">
                  <a:extLst>
                    <a:ext uri="{9D8B030D-6E8A-4147-A177-3AD203B41FA5}">
                      <a16:colId xmlns:a16="http://schemas.microsoft.com/office/drawing/2014/main" val="20000"/>
                    </a:ext>
                  </a:extLst>
                </a:gridCol>
                <a:gridCol w="2001512">
                  <a:extLst>
                    <a:ext uri="{9D8B030D-6E8A-4147-A177-3AD203B41FA5}">
                      <a16:colId xmlns:a16="http://schemas.microsoft.com/office/drawing/2014/main" val="20001"/>
                    </a:ext>
                  </a:extLst>
                </a:gridCol>
              </a:tblGrid>
              <a:tr h="401071">
                <a:tc gridSpan="2">
                  <a:txBody>
                    <a:bodyPr/>
                    <a:lstStyle/>
                    <a:p>
                      <a:pPr marL="0" lvl="0" indent="0" algn="ctr" rtl="0">
                        <a:spcBef>
                          <a:spcPts val="0"/>
                        </a:spcBef>
                        <a:spcAft>
                          <a:spcPts val="0"/>
                        </a:spcAft>
                        <a:buNone/>
                      </a:pPr>
                      <a:r>
                        <a:rPr lang="en-CA" sz="1200" b="1" dirty="0">
                          <a:solidFill>
                            <a:srgbClr val="FFFFFF"/>
                          </a:solidFill>
                        </a:rPr>
                        <a:t>Query Results</a:t>
                      </a:r>
                      <a:endParaRPr sz="1200" b="1" dirty="0">
                        <a:solidFill>
                          <a:srgbClr val="FFFFFF"/>
                        </a:solidFill>
                      </a:endParaRPr>
                    </a:p>
                  </a:txBody>
                  <a:tcPr marL="91425" marR="91425" marT="91425" marB="91425">
                    <a:solidFill>
                      <a:srgbClr val="204056">
                        <a:alpha val="82490"/>
                      </a:srgbClr>
                    </a:solidFill>
                  </a:tcPr>
                </a:tc>
                <a:tc hMerge="1">
                  <a:txBody>
                    <a:bodyPr/>
                    <a:lstStyle/>
                    <a:p>
                      <a:pPr marL="0" lvl="0" indent="0" rtl="0">
                        <a:spcBef>
                          <a:spcPts val="0"/>
                        </a:spcBef>
                        <a:spcAft>
                          <a:spcPts val="0"/>
                        </a:spcAft>
                        <a:buNone/>
                      </a:pP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109645095"/>
                  </a:ext>
                </a:extLst>
              </a:tr>
              <a:tr h="401071">
                <a:tc>
                  <a:txBody>
                    <a:bodyPr/>
                    <a:lstStyle/>
                    <a:p>
                      <a:pPr marL="0" lvl="0" indent="0" algn="ctr" rtl="0">
                        <a:spcBef>
                          <a:spcPts val="0"/>
                        </a:spcBef>
                        <a:spcAft>
                          <a:spcPts val="0"/>
                        </a:spcAft>
                        <a:buNone/>
                      </a:pPr>
                      <a:r>
                        <a:rPr lang="en" sz="1200" b="1" dirty="0">
                          <a:solidFill>
                            <a:srgbClr val="FFFFFF"/>
                          </a:solidFill>
                        </a:rPr>
                        <a:t>First</a:t>
                      </a:r>
                      <a:endParaRPr sz="12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1200" b="1" dirty="0">
                          <a:solidFill>
                            <a:srgbClr val="FFFFFF"/>
                          </a:solidFill>
                        </a:rPr>
                        <a:t>Last</a:t>
                      </a:r>
                      <a:endParaRPr sz="12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2837">
                <a:tc>
                  <a:txBody>
                    <a:bodyPr/>
                    <a:lstStyle/>
                    <a:p>
                      <a:pPr marL="0" lvl="0" indent="0" algn="ctr" rtl="0">
                        <a:spcBef>
                          <a:spcPts val="0"/>
                        </a:spcBef>
                        <a:spcAft>
                          <a:spcPts val="0"/>
                        </a:spcAft>
                        <a:buNone/>
                      </a:pPr>
                      <a:r>
                        <a:rPr lang="en-CA" sz="1200" dirty="0"/>
                        <a:t>2016-12-01</a:t>
                      </a:r>
                      <a:endParaRPr sz="1200" dirty="0"/>
                    </a:p>
                  </a:txBody>
                  <a:tcPr marL="91425" marR="91425" marT="91425" marB="91425"/>
                </a:tc>
                <a:tc>
                  <a:txBody>
                    <a:bodyPr/>
                    <a:lstStyle/>
                    <a:p>
                      <a:pPr marL="0" lvl="0" indent="0" algn="ctr" rtl="0">
                        <a:spcBef>
                          <a:spcPts val="0"/>
                        </a:spcBef>
                        <a:spcAft>
                          <a:spcPts val="0"/>
                        </a:spcAft>
                        <a:buNone/>
                      </a:pPr>
                      <a:r>
                        <a:rPr lang="en-CA" sz="1200" dirty="0"/>
                        <a:t>2017-03-30</a:t>
                      </a:r>
                      <a:endParaRPr sz="1200" dirty="0"/>
                    </a:p>
                  </a:txBody>
                  <a:tcPr marL="91425" marR="91425" marT="91425" marB="91425"/>
                </a:tc>
                <a:extLst>
                  <a:ext uri="{0D108BD9-81ED-4DB2-BD59-A6C34878D82A}">
                    <a16:rowId xmlns:a16="http://schemas.microsoft.com/office/drawing/2014/main" val="10001"/>
                  </a:ext>
                </a:extLst>
              </a:tr>
            </a:tbl>
          </a:graphicData>
        </a:graphic>
      </p:graphicFrame>
      <p:sp>
        <p:nvSpPr>
          <p:cNvPr id="5" name="Shape 323">
            <a:extLst>
              <a:ext uri="{FF2B5EF4-FFF2-40B4-BE49-F238E27FC236}">
                <a16:creationId xmlns:a16="http://schemas.microsoft.com/office/drawing/2014/main" id="{53462CF4-EF01-B340-AA26-EA4AB9342C47}"/>
              </a:ext>
            </a:extLst>
          </p:cNvPr>
          <p:cNvSpPr txBox="1"/>
          <p:nvPr/>
        </p:nvSpPr>
        <p:spPr>
          <a:xfrm>
            <a:off x="4812031" y="1201325"/>
            <a:ext cx="4020269" cy="1855383"/>
          </a:xfrm>
          <a:prstGeom prst="rect">
            <a:avLst/>
          </a:prstGeom>
          <a:solidFill>
            <a:srgbClr val="D9D9D9"/>
          </a:solidFill>
          <a:ln>
            <a:noFill/>
          </a:ln>
        </p:spPr>
        <p:txBody>
          <a:bodyPr spcFirstLastPara="1" wrap="square" lIns="91425" tIns="91425" rIns="91425" bIns="91425" anchor="t" anchorCtr="0">
            <a:noAutofit/>
          </a:bodyPr>
          <a:lstStyle/>
          <a:p>
            <a:pPr lvl="0"/>
            <a:r>
              <a:rPr lang="en-CA" sz="1200" dirty="0">
                <a:latin typeface="Courier New"/>
                <a:ea typeface="Courier New"/>
                <a:cs typeface="Courier New"/>
                <a:sym typeface="Courier New"/>
              </a:rPr>
              <a:t>-- Query to find the first and last subscription date</a:t>
            </a:r>
          </a:p>
          <a:p>
            <a:pPr lvl="0"/>
            <a:endParaRPr lang="en-CA" sz="1200" dirty="0">
              <a:latin typeface="Courier New"/>
              <a:ea typeface="Courier New"/>
              <a:cs typeface="Courier New"/>
              <a:sym typeface="Courier New"/>
            </a:endParaRPr>
          </a:p>
          <a:p>
            <a:pPr lvl="0"/>
            <a:r>
              <a:rPr lang="en-CA" sz="1200" dirty="0">
                <a:latin typeface="Courier New"/>
                <a:ea typeface="Courier New"/>
                <a:cs typeface="Courier New"/>
                <a:sym typeface="Courier New"/>
              </a:rPr>
              <a:t>SELECT MIN(</a:t>
            </a:r>
            <a:r>
              <a:rPr lang="en-CA" sz="1200" dirty="0" err="1">
                <a:latin typeface="Courier New"/>
                <a:ea typeface="Courier New"/>
                <a:cs typeface="Courier New"/>
                <a:sym typeface="Courier New"/>
              </a:rPr>
              <a:t>subscription_start</a:t>
            </a:r>
            <a:r>
              <a:rPr lang="en-CA" sz="1200" dirty="0">
                <a:latin typeface="Courier New"/>
                <a:ea typeface="Courier New"/>
                <a:cs typeface="Courier New"/>
                <a:sym typeface="Courier New"/>
              </a:rPr>
              <a:t>) as ‘First', MAX(</a:t>
            </a:r>
            <a:r>
              <a:rPr lang="en-CA" sz="1200" dirty="0" err="1">
                <a:latin typeface="Courier New"/>
                <a:ea typeface="Courier New"/>
                <a:cs typeface="Courier New"/>
                <a:sym typeface="Courier New"/>
              </a:rPr>
              <a:t>subscription_start</a:t>
            </a:r>
            <a:r>
              <a:rPr lang="en-CA" sz="1200" dirty="0">
                <a:latin typeface="Courier New"/>
                <a:ea typeface="Courier New"/>
                <a:cs typeface="Courier New"/>
                <a:sym typeface="Courier New"/>
              </a:rPr>
              <a:t>) as ”Last”</a:t>
            </a:r>
          </a:p>
          <a:p>
            <a:pPr lvl="0"/>
            <a:r>
              <a:rPr lang="en-CA" sz="1200" dirty="0">
                <a:latin typeface="Courier New"/>
                <a:ea typeface="Courier New"/>
                <a:cs typeface="Courier New"/>
                <a:sym typeface="Courier New"/>
              </a:rPr>
              <a:t>FROM subscriptions;</a:t>
            </a:r>
          </a:p>
          <a:p>
            <a:pPr lvl="0"/>
            <a:endParaRPr lang="en-CA" sz="900" dirty="0">
              <a:latin typeface="Courier New"/>
              <a:ea typeface="Courier New"/>
              <a:cs typeface="Courier New"/>
              <a:sym typeface="Courier New"/>
            </a:endParaRPr>
          </a:p>
          <a:p>
            <a:pPr marL="0" lvl="0" indent="0" rtl="0">
              <a:spcBef>
                <a:spcPts val="0"/>
              </a:spcBef>
              <a:spcAft>
                <a:spcPts val="0"/>
              </a:spcAft>
              <a:buNone/>
            </a:pPr>
            <a:endParaRPr sz="900" dirty="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endParaRPr sz="2400" b="1" dirty="0">
              <a:solidFill>
                <a:srgbClr val="295269"/>
              </a:solidFill>
              <a:latin typeface="Roboto"/>
              <a:ea typeface="Roboto"/>
              <a:cs typeface="Roboto"/>
              <a:sym typeface="Roboto"/>
            </a:endParaRPr>
          </a:p>
        </p:txBody>
      </p:sp>
      <p:sp>
        <p:nvSpPr>
          <p:cNvPr id="323" name="Shape 323"/>
          <p:cNvSpPr txBox="1"/>
          <p:nvPr/>
        </p:nvSpPr>
        <p:spPr>
          <a:xfrm>
            <a:off x="5179100" y="1439320"/>
            <a:ext cx="3777010" cy="964358"/>
          </a:xfrm>
          <a:prstGeom prst="rect">
            <a:avLst/>
          </a:prstGeom>
          <a:solidFill>
            <a:srgbClr val="D9D9D9"/>
          </a:solidFill>
          <a:ln>
            <a:noFill/>
          </a:ln>
        </p:spPr>
        <p:txBody>
          <a:bodyPr spcFirstLastPara="1" wrap="square" lIns="91425" tIns="91425" rIns="91425" bIns="91425" anchor="t" anchorCtr="0">
            <a:noAutofit/>
          </a:bodyPr>
          <a:lstStyle/>
          <a:p>
            <a:pPr lvl="0"/>
            <a:r>
              <a:rPr lang="en-CA" sz="1200" dirty="0">
                <a:latin typeface="Courier New"/>
                <a:ea typeface="Courier New"/>
                <a:cs typeface="Courier New"/>
                <a:sym typeface="Courier New"/>
              </a:rPr>
              <a:t>-- Query to find all different segments</a:t>
            </a:r>
          </a:p>
          <a:p>
            <a:pPr lvl="0"/>
            <a:endParaRPr lang="en-CA" sz="1200" dirty="0">
              <a:latin typeface="Courier New"/>
              <a:ea typeface="Courier New"/>
              <a:cs typeface="Courier New"/>
              <a:sym typeface="Courier New"/>
            </a:endParaRPr>
          </a:p>
          <a:p>
            <a:pPr lvl="0"/>
            <a:r>
              <a:rPr lang="en-CA" sz="1200" dirty="0">
                <a:latin typeface="Courier New"/>
                <a:ea typeface="Courier New"/>
                <a:cs typeface="Courier New"/>
                <a:sym typeface="Courier New"/>
              </a:rPr>
              <a:t>SELECT DISTINCT segment FROM subscriptions;</a:t>
            </a:r>
          </a:p>
          <a:p>
            <a:pPr lvl="0"/>
            <a:endParaRPr lang="en-CA" sz="900" dirty="0">
              <a:latin typeface="Courier New"/>
              <a:ea typeface="Courier New"/>
              <a:cs typeface="Courier New"/>
              <a:sym typeface="Courier New"/>
            </a:endParaRPr>
          </a:p>
        </p:txBody>
      </p:sp>
      <p:sp>
        <p:nvSpPr>
          <p:cNvPr id="324" name="Shape 324"/>
          <p:cNvSpPr txBox="1"/>
          <p:nvPr/>
        </p:nvSpPr>
        <p:spPr>
          <a:xfrm>
            <a:off x="311700" y="1201326"/>
            <a:ext cx="4777550" cy="3389926"/>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CA" b="1" dirty="0">
                <a:latin typeface="Roboto"/>
                <a:ea typeface="Roboto"/>
                <a:cs typeface="Roboto"/>
                <a:sym typeface="Roboto"/>
              </a:rPr>
              <a:t>Why are user segments important?:</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The user segments are important since they are a way of identifying from which channel the users were acquired. The churn rates will be calculated for the two distinct segments in order to identify which segment of users Codeflix should focus on expanding.</a:t>
            </a:r>
          </a:p>
          <a:p>
            <a:pPr>
              <a:lnSpc>
                <a:spcPct val="115000"/>
              </a:lnSpc>
              <a:buClr>
                <a:schemeClr val="dk1"/>
              </a:buClr>
              <a:buSzPts val="1100"/>
            </a:pPr>
            <a:endParaRPr lang="en-CA" dirty="0">
              <a:latin typeface="Roboto"/>
              <a:ea typeface="Roboto"/>
              <a:cs typeface="Roboto"/>
              <a:sym typeface="Roboto"/>
            </a:endParaRPr>
          </a:p>
          <a:p>
            <a:pPr lvl="0">
              <a:lnSpc>
                <a:spcPct val="115000"/>
              </a:lnSpc>
              <a:buClr>
                <a:schemeClr val="dk1"/>
              </a:buClr>
              <a:buSzPts val="1100"/>
            </a:pPr>
            <a:r>
              <a:rPr lang="en-CA" b="1" dirty="0">
                <a:latin typeface="Roboto"/>
                <a:ea typeface="Roboto"/>
                <a:cs typeface="Roboto"/>
                <a:sym typeface="Roboto"/>
              </a:rPr>
              <a:t>Answer:</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There are two different segment of users: 87 and 30.</a:t>
            </a:r>
          </a:p>
        </p:txBody>
      </p:sp>
      <p:graphicFrame>
        <p:nvGraphicFramePr>
          <p:cNvPr id="325" name="Shape 325"/>
          <p:cNvGraphicFramePr/>
          <p:nvPr>
            <p:extLst>
              <p:ext uri="{D42A27DB-BD31-4B8C-83A1-F6EECF244321}">
                <p14:modId xmlns:p14="http://schemas.microsoft.com/office/powerpoint/2010/main" val="3446141324"/>
              </p:ext>
            </p:extLst>
          </p:nvPr>
        </p:nvGraphicFramePr>
        <p:xfrm>
          <a:off x="5179871" y="2627183"/>
          <a:ext cx="1934679" cy="1565060"/>
        </p:xfrm>
        <a:graphic>
          <a:graphicData uri="http://schemas.openxmlformats.org/drawingml/2006/table">
            <a:tbl>
              <a:tblPr>
                <a:noFill/>
                <a:tableStyleId>{8628B589-4659-4227-9C68-565DD4A46BFE}</a:tableStyleId>
              </a:tblPr>
              <a:tblGrid>
                <a:gridCol w="1934679">
                  <a:extLst>
                    <a:ext uri="{9D8B030D-6E8A-4147-A177-3AD203B41FA5}">
                      <a16:colId xmlns:a16="http://schemas.microsoft.com/office/drawing/2014/main" val="20000"/>
                    </a:ext>
                  </a:extLst>
                </a:gridCol>
              </a:tblGrid>
              <a:tr h="416800">
                <a:tc>
                  <a:txBody>
                    <a:bodyPr/>
                    <a:lstStyle/>
                    <a:p>
                      <a:pPr marL="0" lvl="0" indent="0" algn="ctr" rtl="0">
                        <a:spcBef>
                          <a:spcPts val="0"/>
                        </a:spcBef>
                        <a:spcAft>
                          <a:spcPts val="0"/>
                        </a:spcAft>
                        <a:buNone/>
                      </a:pPr>
                      <a:r>
                        <a:rPr lang="en-CA" sz="1200" b="1" dirty="0">
                          <a:solidFill>
                            <a:srgbClr val="FFFFFF"/>
                          </a:solidFill>
                        </a:rPr>
                        <a:t>Query Results</a:t>
                      </a:r>
                      <a:endParaRPr sz="12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2383053777"/>
                  </a:ext>
                </a:extLst>
              </a:tr>
              <a:tr h="416800">
                <a:tc>
                  <a:txBody>
                    <a:bodyPr/>
                    <a:lstStyle/>
                    <a:p>
                      <a:pPr marL="0" lvl="0" indent="0" algn="ctr" rtl="0">
                        <a:spcBef>
                          <a:spcPts val="0"/>
                        </a:spcBef>
                        <a:spcAft>
                          <a:spcPts val="0"/>
                        </a:spcAft>
                        <a:buNone/>
                      </a:pPr>
                      <a:r>
                        <a:rPr lang="en-CA" sz="1200" b="1" dirty="0">
                          <a:solidFill>
                            <a:srgbClr val="FFFFFF"/>
                          </a:solidFill>
                        </a:rPr>
                        <a:t>segment</a:t>
                      </a:r>
                      <a:endParaRPr sz="12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algn="ctr" rtl="0">
                        <a:spcBef>
                          <a:spcPts val="0"/>
                        </a:spcBef>
                        <a:spcAft>
                          <a:spcPts val="0"/>
                        </a:spcAft>
                        <a:buNone/>
                      </a:pPr>
                      <a:r>
                        <a:rPr lang="en-CA" sz="1200" dirty="0"/>
                        <a:t>87</a:t>
                      </a:r>
                      <a:endParaRPr sz="1200" dirty="0"/>
                    </a:p>
                  </a:txBody>
                  <a:tcPr marL="91425" marR="91425" marT="91425" marB="91425"/>
                </a:tc>
                <a:extLst>
                  <a:ext uri="{0D108BD9-81ED-4DB2-BD59-A6C34878D82A}">
                    <a16:rowId xmlns:a16="http://schemas.microsoft.com/office/drawing/2014/main" val="10001"/>
                  </a:ext>
                </a:extLst>
              </a:tr>
              <a:tr h="335475">
                <a:tc>
                  <a:txBody>
                    <a:bodyPr/>
                    <a:lstStyle/>
                    <a:p>
                      <a:pPr marL="0" lvl="0" indent="0" algn="ctr" rtl="0">
                        <a:spcBef>
                          <a:spcPts val="0"/>
                        </a:spcBef>
                        <a:spcAft>
                          <a:spcPts val="0"/>
                        </a:spcAft>
                        <a:buNone/>
                      </a:pPr>
                      <a:r>
                        <a:rPr lang="en-CA" sz="1200" dirty="0"/>
                        <a:t>30</a:t>
                      </a:r>
                      <a:endParaRPr sz="1200" dirty="0"/>
                    </a:p>
                  </a:txBody>
                  <a:tcPr marL="91425" marR="91425" marT="91425" marB="91425"/>
                </a:tc>
                <a:extLst>
                  <a:ext uri="{0D108BD9-81ED-4DB2-BD59-A6C34878D82A}">
                    <a16:rowId xmlns:a16="http://schemas.microsoft.com/office/drawing/2014/main" val="10002"/>
                  </a:ext>
                </a:extLst>
              </a:tr>
            </a:tbl>
          </a:graphicData>
        </a:graphic>
      </p:graphicFrame>
      <p:sp>
        <p:nvSpPr>
          <p:cNvPr id="6" name="Shape 315">
            <a:extLst>
              <a:ext uri="{FF2B5EF4-FFF2-40B4-BE49-F238E27FC236}">
                <a16:creationId xmlns:a16="http://schemas.microsoft.com/office/drawing/2014/main" id="{8B789AF4-89AE-9C4A-82A3-143EAEF93F73}"/>
              </a:ext>
            </a:extLst>
          </p:cNvPr>
          <p:cNvSpPr txBox="1"/>
          <p:nvPr/>
        </p:nvSpPr>
        <p:spPr>
          <a:xfrm>
            <a:off x="311700" y="279133"/>
            <a:ext cx="8520600" cy="798896"/>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CA" sz="2800" b="1" dirty="0">
                <a:solidFill>
                  <a:srgbClr val="295269"/>
                </a:solidFill>
                <a:latin typeface="Roboto"/>
                <a:ea typeface="Roboto"/>
                <a:cs typeface="Roboto"/>
                <a:sym typeface="Roboto"/>
              </a:rPr>
              <a:t>Question 2: </a:t>
            </a:r>
          </a:p>
          <a:p>
            <a:pPr marL="0" lvl="0" indent="0" rtl="0">
              <a:spcBef>
                <a:spcPts val="0"/>
              </a:spcBef>
              <a:spcAft>
                <a:spcPts val="0"/>
              </a:spcAft>
              <a:buNone/>
            </a:pPr>
            <a:r>
              <a:rPr lang="en-CA" sz="2000" b="1" dirty="0">
                <a:solidFill>
                  <a:srgbClr val="295269"/>
                </a:solidFill>
                <a:latin typeface="Roboto"/>
                <a:ea typeface="Roboto"/>
                <a:cs typeface="Roboto"/>
                <a:sym typeface="Roboto"/>
              </a:rPr>
              <a:t>What segments of users exist?</a:t>
            </a:r>
            <a:endParaRPr sz="2000" b="1" dirty="0">
              <a:solidFill>
                <a:srgbClr val="295269"/>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endParaRPr sz="2400" b="1" dirty="0">
              <a:solidFill>
                <a:srgbClr val="295269"/>
              </a:solidFill>
              <a:latin typeface="Roboto"/>
              <a:ea typeface="Roboto"/>
              <a:cs typeface="Roboto"/>
              <a:sym typeface="Roboto"/>
            </a:endParaRPr>
          </a:p>
        </p:txBody>
      </p:sp>
      <p:sp>
        <p:nvSpPr>
          <p:cNvPr id="5" name="Shape 315">
            <a:extLst>
              <a:ext uri="{FF2B5EF4-FFF2-40B4-BE49-F238E27FC236}">
                <a16:creationId xmlns:a16="http://schemas.microsoft.com/office/drawing/2014/main" id="{5B794B59-4027-0848-A883-BF0CCFCA4823}"/>
              </a:ext>
            </a:extLst>
          </p:cNvPr>
          <p:cNvSpPr txBox="1"/>
          <p:nvPr/>
        </p:nvSpPr>
        <p:spPr>
          <a:xfrm>
            <a:off x="311700" y="292624"/>
            <a:ext cx="8520600" cy="837601"/>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CA" sz="2800" b="1" dirty="0">
                <a:solidFill>
                  <a:srgbClr val="295269"/>
                </a:solidFill>
                <a:latin typeface="Roboto"/>
                <a:ea typeface="Roboto"/>
                <a:cs typeface="Roboto"/>
                <a:sym typeface="Roboto"/>
              </a:rPr>
              <a:t>Question 3:</a:t>
            </a:r>
          </a:p>
          <a:p>
            <a:pPr lvl="0"/>
            <a:r>
              <a:rPr lang="en-CA" sz="2000" b="1" dirty="0">
                <a:solidFill>
                  <a:srgbClr val="295269"/>
                </a:solidFill>
                <a:latin typeface="Roboto"/>
                <a:ea typeface="Roboto"/>
                <a:cs typeface="Roboto"/>
                <a:sym typeface="Roboto"/>
              </a:rPr>
              <a:t>Which segment of users should the company focus on expanding?</a:t>
            </a:r>
          </a:p>
        </p:txBody>
      </p:sp>
      <p:graphicFrame>
        <p:nvGraphicFramePr>
          <p:cNvPr id="9" name="Shape 317">
            <a:extLst>
              <a:ext uri="{FF2B5EF4-FFF2-40B4-BE49-F238E27FC236}">
                <a16:creationId xmlns:a16="http://schemas.microsoft.com/office/drawing/2014/main" id="{674CE858-444D-1F48-9E79-EE212EBD6559}"/>
              </a:ext>
            </a:extLst>
          </p:cNvPr>
          <p:cNvGraphicFramePr/>
          <p:nvPr>
            <p:extLst>
              <p:ext uri="{D42A27DB-BD31-4B8C-83A1-F6EECF244321}">
                <p14:modId xmlns:p14="http://schemas.microsoft.com/office/powerpoint/2010/main" val="1224922915"/>
              </p:ext>
            </p:extLst>
          </p:nvPr>
        </p:nvGraphicFramePr>
        <p:xfrm>
          <a:off x="4985886" y="1337911"/>
          <a:ext cx="3846414" cy="3272591"/>
        </p:xfrm>
        <a:graphic>
          <a:graphicData uri="http://schemas.openxmlformats.org/drawingml/2006/table">
            <a:tbl>
              <a:tblPr>
                <a:noFill/>
                <a:tableStyleId>{8628B589-4659-4227-9C68-565DD4A46BFE}</a:tableStyleId>
              </a:tblPr>
              <a:tblGrid>
                <a:gridCol w="1289482">
                  <a:extLst>
                    <a:ext uri="{9D8B030D-6E8A-4147-A177-3AD203B41FA5}">
                      <a16:colId xmlns:a16="http://schemas.microsoft.com/office/drawing/2014/main" val="20000"/>
                    </a:ext>
                  </a:extLst>
                </a:gridCol>
                <a:gridCol w="1278466">
                  <a:extLst>
                    <a:ext uri="{9D8B030D-6E8A-4147-A177-3AD203B41FA5}">
                      <a16:colId xmlns:a16="http://schemas.microsoft.com/office/drawing/2014/main" val="20001"/>
                    </a:ext>
                  </a:extLst>
                </a:gridCol>
                <a:gridCol w="1278466">
                  <a:extLst>
                    <a:ext uri="{9D8B030D-6E8A-4147-A177-3AD203B41FA5}">
                      <a16:colId xmlns:a16="http://schemas.microsoft.com/office/drawing/2014/main" val="706997124"/>
                    </a:ext>
                  </a:extLst>
                </a:gridCol>
              </a:tblGrid>
              <a:tr h="691054">
                <a:tc gridSpan="3">
                  <a:txBody>
                    <a:bodyPr/>
                    <a:lstStyle/>
                    <a:p>
                      <a:pPr marL="0" lvl="0" indent="0" algn="ctr" rtl="0">
                        <a:spcBef>
                          <a:spcPts val="0"/>
                        </a:spcBef>
                        <a:spcAft>
                          <a:spcPts val="0"/>
                        </a:spcAft>
                        <a:buNone/>
                      </a:pPr>
                      <a:r>
                        <a:rPr lang="en-CA" sz="1200" b="1" dirty="0">
                          <a:solidFill>
                            <a:srgbClr val="FFFFFF"/>
                          </a:solidFill>
                        </a:rPr>
                        <a:t>Query Results</a:t>
                      </a:r>
                      <a:endParaRPr sz="1200" b="1" dirty="0">
                        <a:solidFill>
                          <a:srgbClr val="FFFFFF"/>
                        </a:solidFill>
                      </a:endParaRPr>
                    </a:p>
                  </a:txBody>
                  <a:tcPr marL="91425" marR="91425" marT="91425" marB="91425" anchor="ctr">
                    <a:solidFill>
                      <a:srgbClr val="204056">
                        <a:alpha val="82490"/>
                      </a:srgbClr>
                    </a:solidFill>
                  </a:tcPr>
                </a:tc>
                <a:tc hMerge="1">
                  <a:txBody>
                    <a:bodyPr/>
                    <a:lstStyle/>
                    <a:p>
                      <a:pPr marL="0" lvl="0" indent="0" rtl="0">
                        <a:spcBef>
                          <a:spcPts val="0"/>
                        </a:spcBef>
                        <a:spcAft>
                          <a:spcPts val="0"/>
                        </a:spcAft>
                        <a:buNone/>
                      </a:pPr>
                      <a:endParaRPr sz="1000" b="1" dirty="0">
                        <a:solidFill>
                          <a:srgbClr val="FFFFFF"/>
                        </a:solidFill>
                      </a:endParaRPr>
                    </a:p>
                  </a:txBody>
                  <a:tcPr marL="91425" marR="91425" marT="91425" marB="91425">
                    <a:solidFill>
                      <a:srgbClr val="204056">
                        <a:alpha val="82490"/>
                      </a:srgbClr>
                    </a:solidFill>
                  </a:tcPr>
                </a:tc>
                <a:tc hMerge="1">
                  <a:txBody>
                    <a:bodyPr/>
                    <a:lstStyle/>
                    <a:p>
                      <a:pPr marL="0" lvl="0" indent="0" algn="ctr" rtl="0">
                        <a:spcBef>
                          <a:spcPts val="0"/>
                        </a:spcBef>
                        <a:spcAft>
                          <a:spcPts val="0"/>
                        </a:spcAft>
                        <a:buNone/>
                      </a:pPr>
                      <a:endParaRPr sz="12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109645095"/>
                  </a:ext>
                </a:extLst>
              </a:tr>
              <a:tr h="691054">
                <a:tc>
                  <a:txBody>
                    <a:bodyPr/>
                    <a:lstStyle/>
                    <a:p>
                      <a:pPr marL="0" lvl="0" indent="0" algn="ctr" rtl="0">
                        <a:spcBef>
                          <a:spcPts val="0"/>
                        </a:spcBef>
                        <a:spcAft>
                          <a:spcPts val="0"/>
                        </a:spcAft>
                        <a:buNone/>
                      </a:pPr>
                      <a:r>
                        <a:rPr lang="en" sz="1200" b="1" dirty="0">
                          <a:solidFill>
                            <a:srgbClr val="FFFFFF"/>
                          </a:solidFill>
                        </a:rPr>
                        <a:t>month</a:t>
                      </a:r>
                      <a:endParaRPr sz="1200" b="1" dirty="0">
                        <a:solidFill>
                          <a:srgbClr val="FFFFFF"/>
                        </a:solidFill>
                      </a:endParaRPr>
                    </a:p>
                  </a:txBody>
                  <a:tcPr marL="91425" marR="91425" marT="91425" marB="91425" anchor="ctr">
                    <a:solidFill>
                      <a:srgbClr val="204056">
                        <a:alpha val="82490"/>
                      </a:srgbClr>
                    </a:solidFill>
                  </a:tcPr>
                </a:tc>
                <a:tc>
                  <a:txBody>
                    <a:bodyPr/>
                    <a:lstStyle/>
                    <a:p>
                      <a:pPr marL="0" lvl="0" indent="0" algn="ctr" rtl="0">
                        <a:spcBef>
                          <a:spcPts val="0"/>
                        </a:spcBef>
                        <a:spcAft>
                          <a:spcPts val="0"/>
                        </a:spcAft>
                        <a:buNone/>
                      </a:pPr>
                      <a:r>
                        <a:rPr lang="en-CA" sz="1200" b="1" dirty="0">
                          <a:solidFill>
                            <a:srgbClr val="FFFFFF"/>
                          </a:solidFill>
                        </a:rPr>
                        <a:t>c</a:t>
                      </a:r>
                      <a:r>
                        <a:rPr lang="en" sz="1200" b="1" dirty="0">
                          <a:solidFill>
                            <a:srgbClr val="FFFFFF"/>
                          </a:solidFill>
                        </a:rPr>
                        <a:t>hurn_rate_87</a:t>
                      </a:r>
                      <a:endParaRPr sz="1200" b="1" dirty="0">
                        <a:solidFill>
                          <a:srgbClr val="FFFFFF"/>
                        </a:solidFill>
                      </a:endParaRPr>
                    </a:p>
                  </a:txBody>
                  <a:tcPr marL="91425" marR="91425" marT="91425" marB="91425" anchor="ctr">
                    <a:solidFill>
                      <a:srgbClr val="204056">
                        <a:alpha val="82490"/>
                      </a:srgbClr>
                    </a:solidFill>
                  </a:tcPr>
                </a:tc>
                <a:tc>
                  <a:txBody>
                    <a:bodyPr/>
                    <a:lstStyle/>
                    <a:p>
                      <a:pPr marL="0" lvl="0" indent="0" algn="ctr" rtl="0">
                        <a:spcBef>
                          <a:spcPts val="0"/>
                        </a:spcBef>
                        <a:spcAft>
                          <a:spcPts val="0"/>
                        </a:spcAft>
                        <a:buNone/>
                      </a:pPr>
                      <a:r>
                        <a:rPr lang="en-CA" sz="1200" b="1" dirty="0">
                          <a:solidFill>
                            <a:srgbClr val="FFFFFF"/>
                          </a:solidFill>
                        </a:rPr>
                        <a:t>churn_rate_30</a:t>
                      </a:r>
                      <a:endParaRPr sz="1200" b="1" dirty="0">
                        <a:solidFill>
                          <a:srgbClr val="FFFFFF"/>
                        </a:solidFill>
                      </a:endParaRPr>
                    </a:p>
                  </a:txBody>
                  <a:tcPr marL="91425" marR="91425" marT="91425" marB="91425" anchor="ctr">
                    <a:solidFill>
                      <a:srgbClr val="204056">
                        <a:alpha val="82490"/>
                      </a:srgbClr>
                    </a:solidFill>
                  </a:tcPr>
                </a:tc>
                <a:extLst>
                  <a:ext uri="{0D108BD9-81ED-4DB2-BD59-A6C34878D82A}">
                    <a16:rowId xmlns:a16="http://schemas.microsoft.com/office/drawing/2014/main" val="10000"/>
                  </a:ext>
                </a:extLst>
              </a:tr>
              <a:tr h="630161">
                <a:tc>
                  <a:txBody>
                    <a:bodyPr/>
                    <a:lstStyle/>
                    <a:p>
                      <a:pPr marL="0" lvl="0" indent="0" algn="ctr" rtl="0">
                        <a:spcBef>
                          <a:spcPts val="0"/>
                        </a:spcBef>
                        <a:spcAft>
                          <a:spcPts val="0"/>
                        </a:spcAft>
                        <a:buNone/>
                      </a:pPr>
                      <a:r>
                        <a:rPr lang="en-CA" sz="1200" dirty="0"/>
                        <a:t>2017-01-01</a:t>
                      </a:r>
                      <a:endParaRPr sz="1200" dirty="0"/>
                    </a:p>
                  </a:txBody>
                  <a:tcPr marL="91425" marR="91425" marT="91425" marB="91425" anchor="ctr"/>
                </a:tc>
                <a:tc>
                  <a:txBody>
                    <a:bodyPr/>
                    <a:lstStyle/>
                    <a:p>
                      <a:pPr marL="0" lvl="0" indent="0" algn="ctr" rtl="0">
                        <a:spcBef>
                          <a:spcPts val="0"/>
                        </a:spcBef>
                        <a:spcAft>
                          <a:spcPts val="0"/>
                        </a:spcAft>
                        <a:buNone/>
                      </a:pPr>
                      <a:r>
                        <a:rPr lang="en-CA" sz="1200" dirty="0"/>
                        <a:t>0.2518</a:t>
                      </a:r>
                      <a:endParaRPr sz="1200" dirty="0"/>
                    </a:p>
                  </a:txBody>
                  <a:tcPr marL="91425" marR="91425" marT="91425" marB="91425" anchor="ctr"/>
                </a:tc>
                <a:tc>
                  <a:txBody>
                    <a:bodyPr/>
                    <a:lstStyle/>
                    <a:p>
                      <a:pPr marL="0" lvl="0" indent="0" algn="ctr" rtl="0">
                        <a:spcBef>
                          <a:spcPts val="0"/>
                        </a:spcBef>
                        <a:spcAft>
                          <a:spcPts val="0"/>
                        </a:spcAft>
                        <a:buNone/>
                      </a:pPr>
                      <a:r>
                        <a:rPr lang="en-CA" sz="1200" dirty="0"/>
                        <a:t>0.0756</a:t>
                      </a:r>
                      <a:endParaRPr sz="1200" dirty="0"/>
                    </a:p>
                  </a:txBody>
                  <a:tcPr marL="91425" marR="91425" marT="91425" marB="91425" anchor="ctr"/>
                </a:tc>
                <a:extLst>
                  <a:ext uri="{0D108BD9-81ED-4DB2-BD59-A6C34878D82A}">
                    <a16:rowId xmlns:a16="http://schemas.microsoft.com/office/drawing/2014/main" val="10001"/>
                  </a:ext>
                </a:extLst>
              </a:tr>
              <a:tr h="630161">
                <a:tc>
                  <a:txBody>
                    <a:bodyPr/>
                    <a:lstStyle/>
                    <a:p>
                      <a:pPr marL="0" lvl="0" indent="0" algn="ctr" rtl="0">
                        <a:spcBef>
                          <a:spcPts val="0"/>
                        </a:spcBef>
                        <a:spcAft>
                          <a:spcPts val="0"/>
                        </a:spcAft>
                        <a:buNone/>
                      </a:pPr>
                      <a:r>
                        <a:rPr lang="en-CA" sz="1200" dirty="0"/>
                        <a:t>2017-02-01</a:t>
                      </a:r>
                      <a:endParaRPr sz="1200" dirty="0"/>
                    </a:p>
                  </a:txBody>
                  <a:tcPr marL="91425" marR="91425" marT="91425" marB="91425" anchor="ctr"/>
                </a:tc>
                <a:tc>
                  <a:txBody>
                    <a:bodyPr/>
                    <a:lstStyle/>
                    <a:p>
                      <a:pPr marL="0" lvl="0" indent="0" algn="ctr" rtl="0">
                        <a:spcBef>
                          <a:spcPts val="0"/>
                        </a:spcBef>
                        <a:spcAft>
                          <a:spcPts val="0"/>
                        </a:spcAft>
                        <a:buNone/>
                      </a:pPr>
                      <a:r>
                        <a:rPr lang="en-CA" sz="1200" dirty="0"/>
                        <a:t>0.3203</a:t>
                      </a:r>
                      <a:endParaRPr sz="1200" dirty="0"/>
                    </a:p>
                  </a:txBody>
                  <a:tcPr marL="91425" marR="91425" marT="91425" marB="91425" anchor="ctr"/>
                </a:tc>
                <a:tc>
                  <a:txBody>
                    <a:bodyPr/>
                    <a:lstStyle/>
                    <a:p>
                      <a:pPr marL="0" lvl="0" indent="0" algn="ctr" rtl="0">
                        <a:spcBef>
                          <a:spcPts val="0"/>
                        </a:spcBef>
                        <a:spcAft>
                          <a:spcPts val="0"/>
                        </a:spcAft>
                        <a:buNone/>
                      </a:pPr>
                      <a:r>
                        <a:rPr lang="en-CA" sz="1200" dirty="0"/>
                        <a:t>0.0734</a:t>
                      </a:r>
                      <a:endParaRPr sz="1200" dirty="0"/>
                    </a:p>
                  </a:txBody>
                  <a:tcPr marL="91425" marR="91425" marT="91425" marB="91425" anchor="ctr"/>
                </a:tc>
                <a:extLst>
                  <a:ext uri="{0D108BD9-81ED-4DB2-BD59-A6C34878D82A}">
                    <a16:rowId xmlns:a16="http://schemas.microsoft.com/office/drawing/2014/main" val="2011133464"/>
                  </a:ext>
                </a:extLst>
              </a:tr>
              <a:tr h="630161">
                <a:tc>
                  <a:txBody>
                    <a:bodyPr/>
                    <a:lstStyle/>
                    <a:p>
                      <a:pPr marL="0" lvl="0" indent="0" algn="ctr" rtl="0">
                        <a:spcBef>
                          <a:spcPts val="0"/>
                        </a:spcBef>
                        <a:spcAft>
                          <a:spcPts val="0"/>
                        </a:spcAft>
                        <a:buNone/>
                      </a:pPr>
                      <a:r>
                        <a:rPr lang="en-CA" sz="1200" dirty="0"/>
                        <a:t>2017-03-01</a:t>
                      </a:r>
                      <a:endParaRPr sz="1200" dirty="0"/>
                    </a:p>
                  </a:txBody>
                  <a:tcPr marL="91425" marR="91425" marT="91425" marB="91425" anchor="ctr"/>
                </a:tc>
                <a:tc>
                  <a:txBody>
                    <a:bodyPr/>
                    <a:lstStyle/>
                    <a:p>
                      <a:pPr marL="0" lvl="0" indent="0" algn="ctr" rtl="0">
                        <a:spcBef>
                          <a:spcPts val="0"/>
                        </a:spcBef>
                        <a:spcAft>
                          <a:spcPts val="0"/>
                        </a:spcAft>
                        <a:buNone/>
                      </a:pPr>
                      <a:r>
                        <a:rPr lang="en-CA" sz="1200" dirty="0"/>
                        <a:t>0.4859</a:t>
                      </a:r>
                      <a:endParaRPr sz="1200" dirty="0"/>
                    </a:p>
                  </a:txBody>
                  <a:tcPr marL="91425" marR="91425" marT="91425" marB="91425" anchor="ctr"/>
                </a:tc>
                <a:tc>
                  <a:txBody>
                    <a:bodyPr/>
                    <a:lstStyle/>
                    <a:p>
                      <a:pPr marL="0" lvl="0" indent="0" algn="ctr" rtl="0">
                        <a:spcBef>
                          <a:spcPts val="0"/>
                        </a:spcBef>
                        <a:spcAft>
                          <a:spcPts val="0"/>
                        </a:spcAft>
                        <a:buNone/>
                      </a:pPr>
                      <a:r>
                        <a:rPr lang="en-CA" sz="1200" dirty="0"/>
                        <a:t>0.1173</a:t>
                      </a:r>
                      <a:endParaRPr sz="1200" dirty="0"/>
                    </a:p>
                  </a:txBody>
                  <a:tcPr marL="91425" marR="91425" marT="91425" marB="91425" anchor="ctr"/>
                </a:tc>
                <a:extLst>
                  <a:ext uri="{0D108BD9-81ED-4DB2-BD59-A6C34878D82A}">
                    <a16:rowId xmlns:a16="http://schemas.microsoft.com/office/drawing/2014/main" val="1608973426"/>
                  </a:ext>
                </a:extLst>
              </a:tr>
            </a:tbl>
          </a:graphicData>
        </a:graphic>
      </p:graphicFrame>
      <p:sp>
        <p:nvSpPr>
          <p:cNvPr id="10" name="Shape 316">
            <a:extLst>
              <a:ext uri="{FF2B5EF4-FFF2-40B4-BE49-F238E27FC236}">
                <a16:creationId xmlns:a16="http://schemas.microsoft.com/office/drawing/2014/main" id="{6EA48379-46B2-1C44-B7DA-294E5401CDD9}"/>
              </a:ext>
            </a:extLst>
          </p:cNvPr>
          <p:cNvSpPr txBox="1"/>
          <p:nvPr/>
        </p:nvSpPr>
        <p:spPr>
          <a:xfrm>
            <a:off x="311699" y="1337910"/>
            <a:ext cx="4351741" cy="3272591"/>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CA" b="1" dirty="0">
                <a:latin typeface="Roboto"/>
                <a:ea typeface="Roboto"/>
                <a:cs typeface="Roboto"/>
                <a:sym typeface="Roboto"/>
              </a:rPr>
              <a:t>Answer:</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From the query results, the churn rate for segment 30 is significantly better than the churn rate for 87. Therefore, Codeflix should focus on expanding segment 30.</a:t>
            </a:r>
          </a:p>
          <a:p>
            <a:pPr>
              <a:lnSpc>
                <a:spcPct val="115000"/>
              </a:lnSpc>
              <a:buClr>
                <a:schemeClr val="dk1"/>
              </a:buClr>
              <a:buSzPts val="1100"/>
            </a:pPr>
            <a:endParaRPr lang="en-CA" dirty="0">
              <a:latin typeface="Roboto"/>
              <a:ea typeface="Roboto"/>
              <a:cs typeface="Roboto"/>
              <a:sym typeface="Roboto"/>
            </a:endParaRPr>
          </a:p>
          <a:p>
            <a:pPr>
              <a:lnSpc>
                <a:spcPct val="115000"/>
              </a:lnSpc>
              <a:buClr>
                <a:schemeClr val="dk1"/>
              </a:buClr>
              <a:buSzPts val="1100"/>
            </a:pPr>
            <a:r>
              <a:rPr lang="en-CA" b="1" dirty="0">
                <a:latin typeface="Roboto"/>
                <a:ea typeface="Roboto"/>
                <a:cs typeface="Roboto"/>
                <a:sym typeface="Roboto"/>
              </a:rPr>
              <a:t>What if multiple segments existed?:</a:t>
            </a:r>
          </a:p>
          <a:p>
            <a:pPr marL="171450" indent="-171450">
              <a:lnSpc>
                <a:spcPct val="115000"/>
              </a:lnSpc>
              <a:buClr>
                <a:schemeClr val="dk1"/>
              </a:buClr>
              <a:buSzPts val="1100"/>
              <a:buFont typeface="Arial" panose="020B0604020202020204" pitchFamily="34" charset="0"/>
              <a:buChar char="•"/>
            </a:pPr>
            <a:r>
              <a:rPr lang="en-CA" dirty="0">
                <a:latin typeface="Roboto"/>
                <a:ea typeface="Roboto"/>
                <a:cs typeface="Roboto"/>
                <a:sym typeface="Roboto"/>
              </a:rPr>
              <a:t>In the status temporary table, a segment column should be added, from which a GROUP BY would be used down the line to identify which is active (or not) or cancelled (or nor).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endParaRPr sz="2400" b="1" dirty="0">
              <a:solidFill>
                <a:srgbClr val="295269"/>
              </a:solidFill>
              <a:latin typeface="Roboto"/>
              <a:ea typeface="Roboto"/>
              <a:cs typeface="Roboto"/>
              <a:sym typeface="Roboto"/>
            </a:endParaRPr>
          </a:p>
        </p:txBody>
      </p:sp>
      <p:sp>
        <p:nvSpPr>
          <p:cNvPr id="5" name="Shape 315">
            <a:extLst>
              <a:ext uri="{FF2B5EF4-FFF2-40B4-BE49-F238E27FC236}">
                <a16:creationId xmlns:a16="http://schemas.microsoft.com/office/drawing/2014/main" id="{5B794B59-4027-0848-A883-BF0CCFCA4823}"/>
              </a:ext>
            </a:extLst>
          </p:cNvPr>
          <p:cNvSpPr txBox="1"/>
          <p:nvPr/>
        </p:nvSpPr>
        <p:spPr>
          <a:xfrm>
            <a:off x="311700" y="325368"/>
            <a:ext cx="8520600" cy="798896"/>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CA" sz="2800" b="1" dirty="0">
                <a:solidFill>
                  <a:srgbClr val="295269"/>
                </a:solidFill>
                <a:latin typeface="Roboto"/>
                <a:ea typeface="Roboto"/>
                <a:cs typeface="Roboto"/>
                <a:sym typeface="Roboto"/>
              </a:rPr>
              <a:t>Question 3: </a:t>
            </a:r>
          </a:p>
          <a:p>
            <a:r>
              <a:rPr lang="en-CA" sz="2000" b="1" dirty="0">
                <a:solidFill>
                  <a:srgbClr val="295269"/>
                </a:solidFill>
                <a:latin typeface="Roboto"/>
                <a:ea typeface="Roboto"/>
                <a:cs typeface="Roboto"/>
                <a:sym typeface="Roboto"/>
              </a:rPr>
              <a:t>Which segment of users should the company focus on expanding?</a:t>
            </a:r>
          </a:p>
        </p:txBody>
      </p:sp>
      <p:sp>
        <p:nvSpPr>
          <p:cNvPr id="6" name="Shape 323">
            <a:extLst>
              <a:ext uri="{FF2B5EF4-FFF2-40B4-BE49-F238E27FC236}">
                <a16:creationId xmlns:a16="http://schemas.microsoft.com/office/drawing/2014/main" id="{B0A70C2C-95E4-2E40-87E7-B5D1CDF04BE3}"/>
              </a:ext>
            </a:extLst>
          </p:cNvPr>
          <p:cNvSpPr txBox="1"/>
          <p:nvPr/>
        </p:nvSpPr>
        <p:spPr>
          <a:xfrm>
            <a:off x="793879" y="1232034"/>
            <a:ext cx="3614491" cy="3691486"/>
          </a:xfrm>
          <a:prstGeom prst="rect">
            <a:avLst/>
          </a:prstGeom>
          <a:solidFill>
            <a:srgbClr val="D9D9D9"/>
          </a:solidFill>
          <a:ln>
            <a:noFill/>
          </a:ln>
        </p:spPr>
        <p:txBody>
          <a:bodyPr spcFirstLastPara="1" wrap="square" lIns="91425" tIns="91425" rIns="91425" bIns="91425" anchor="t" anchorCtr="0">
            <a:noAutofit/>
          </a:bodyPr>
          <a:lstStyle/>
          <a:p>
            <a:pPr lvl="0"/>
            <a:r>
              <a:rPr lang="en-CA" sz="700" dirty="0">
                <a:latin typeface="Courier New"/>
                <a:ea typeface="Courier New"/>
                <a:cs typeface="Courier New"/>
                <a:sym typeface="Courier New"/>
              </a:rPr>
              <a:t>-- Query to find the churn rates for segment 87 and 30</a:t>
            </a:r>
          </a:p>
          <a:p>
            <a:pPr lvl="0"/>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WITH months AS</a:t>
            </a:r>
          </a:p>
          <a:p>
            <a:pPr lvl="0"/>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SELECT </a:t>
            </a:r>
          </a:p>
          <a:p>
            <a:pPr lvl="0"/>
            <a:r>
              <a:rPr lang="en-CA" sz="700" dirty="0">
                <a:latin typeface="Courier New"/>
                <a:ea typeface="Courier New"/>
                <a:cs typeface="Courier New"/>
                <a:sym typeface="Courier New"/>
              </a:rPr>
              <a:t>  '2017-01-01' as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'2017-01-31' as </a:t>
            </a:r>
            <a:r>
              <a:rPr lang="en-CA" sz="700" dirty="0" err="1">
                <a:latin typeface="Courier New"/>
                <a:ea typeface="Courier New"/>
                <a:cs typeface="Courier New"/>
                <a:sym typeface="Courier New"/>
              </a:rPr>
              <a:t>last_day</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  UNION</a:t>
            </a:r>
          </a:p>
          <a:p>
            <a:pPr lvl="0"/>
            <a:r>
              <a:rPr lang="en-CA" sz="700" dirty="0">
                <a:latin typeface="Courier New"/>
                <a:ea typeface="Courier New"/>
                <a:cs typeface="Courier New"/>
                <a:sym typeface="Courier New"/>
              </a:rPr>
              <a:t>  SELECT</a:t>
            </a:r>
          </a:p>
          <a:p>
            <a:pPr lvl="0"/>
            <a:r>
              <a:rPr lang="en-CA" sz="700" dirty="0">
                <a:latin typeface="Courier New"/>
                <a:ea typeface="Courier New"/>
                <a:cs typeface="Courier New"/>
                <a:sym typeface="Courier New"/>
              </a:rPr>
              <a:t>  '2017-02-01' as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'2017-02-28' as </a:t>
            </a:r>
            <a:r>
              <a:rPr lang="en-CA" sz="700" dirty="0" err="1">
                <a:latin typeface="Courier New"/>
                <a:ea typeface="Courier New"/>
                <a:cs typeface="Courier New"/>
                <a:sym typeface="Courier New"/>
              </a:rPr>
              <a:t>last_day</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  UNION</a:t>
            </a:r>
          </a:p>
          <a:p>
            <a:pPr lvl="0"/>
            <a:r>
              <a:rPr lang="en-CA" sz="700" dirty="0">
                <a:latin typeface="Courier New"/>
                <a:ea typeface="Courier New"/>
                <a:cs typeface="Courier New"/>
                <a:sym typeface="Courier New"/>
              </a:rPr>
              <a:t>  SELECT</a:t>
            </a:r>
          </a:p>
          <a:p>
            <a:pPr lvl="0"/>
            <a:r>
              <a:rPr lang="en-CA" sz="700" dirty="0">
                <a:latin typeface="Courier New"/>
                <a:ea typeface="Courier New"/>
                <a:cs typeface="Courier New"/>
                <a:sym typeface="Courier New"/>
              </a:rPr>
              <a:t>  '2017-03-01' as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'2017-03-31' as </a:t>
            </a:r>
            <a:r>
              <a:rPr lang="en-CA" sz="700" dirty="0" err="1">
                <a:latin typeface="Courier New"/>
                <a:ea typeface="Courier New"/>
                <a:cs typeface="Courier New"/>
                <a:sym typeface="Courier New"/>
              </a:rPr>
              <a:t>last_day</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a:t>
            </a:r>
          </a:p>
          <a:p>
            <a:pPr lvl="0"/>
            <a:r>
              <a:rPr lang="en-CA" sz="700" dirty="0" err="1">
                <a:latin typeface="Courier New"/>
                <a:ea typeface="Courier New"/>
                <a:cs typeface="Courier New"/>
                <a:sym typeface="Courier New"/>
              </a:rPr>
              <a:t>cross_join</a:t>
            </a:r>
            <a:r>
              <a:rPr lang="en-CA" sz="700" dirty="0">
                <a:latin typeface="Courier New"/>
                <a:ea typeface="Courier New"/>
                <a:cs typeface="Courier New"/>
                <a:sym typeface="Courier New"/>
              </a:rPr>
              <a:t> AS</a:t>
            </a:r>
          </a:p>
          <a:p>
            <a:pPr lvl="0"/>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SELECT * FROM subscriptions</a:t>
            </a:r>
          </a:p>
          <a:p>
            <a:pPr lvl="0"/>
            <a:r>
              <a:rPr lang="en-CA" sz="700" dirty="0">
                <a:latin typeface="Courier New"/>
                <a:ea typeface="Courier New"/>
                <a:cs typeface="Courier New"/>
                <a:sym typeface="Courier New"/>
              </a:rPr>
              <a:t>  CROSS JOIN months</a:t>
            </a:r>
          </a:p>
          <a:p>
            <a:pPr lvl="0"/>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status AS</a:t>
            </a:r>
          </a:p>
          <a:p>
            <a:pPr lvl="0"/>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SELECT</a:t>
            </a:r>
          </a:p>
          <a:p>
            <a:pPr lvl="0"/>
            <a:r>
              <a:rPr lang="en-CA" sz="700" dirty="0">
                <a:latin typeface="Courier New"/>
                <a:ea typeface="Courier New"/>
                <a:cs typeface="Courier New"/>
                <a:sym typeface="Courier New"/>
              </a:rPr>
              <a:t>  id,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 AS month,</a:t>
            </a:r>
          </a:p>
          <a:p>
            <a:pPr lvl="0"/>
            <a:r>
              <a:rPr lang="en-CA" sz="700" dirty="0">
                <a:latin typeface="Courier New"/>
                <a:ea typeface="Courier New"/>
                <a:cs typeface="Courier New"/>
                <a:sym typeface="Courier New"/>
              </a:rPr>
              <a:t>  CASE</a:t>
            </a:r>
          </a:p>
          <a:p>
            <a:pPr lvl="0"/>
            <a:r>
              <a:rPr lang="en-CA" sz="700" dirty="0">
                <a:latin typeface="Courier New"/>
                <a:ea typeface="Courier New"/>
                <a:cs typeface="Courier New"/>
                <a:sym typeface="Courier New"/>
              </a:rPr>
              <a:t>    WHEN (</a:t>
            </a:r>
            <a:r>
              <a:rPr lang="en-CA" sz="700" dirty="0" err="1">
                <a:latin typeface="Courier New"/>
                <a:ea typeface="Courier New"/>
                <a:cs typeface="Courier New"/>
                <a:sym typeface="Courier New"/>
              </a:rPr>
              <a:t>subscription_start</a:t>
            </a:r>
            <a:r>
              <a:rPr lang="en-CA" sz="700" dirty="0">
                <a:latin typeface="Courier New"/>
                <a:ea typeface="Courier New"/>
                <a:cs typeface="Courier New"/>
                <a:sym typeface="Courier New"/>
              </a:rPr>
              <a:t> &lt;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 AND </a:t>
            </a:r>
          </a:p>
          <a:p>
            <a:pPr lvl="0"/>
            <a:r>
              <a:rPr lang="en-CA" sz="700" dirty="0">
                <a:latin typeface="Courier New"/>
                <a:ea typeface="Courier New"/>
                <a:cs typeface="Courier New"/>
                <a:sym typeface="Courier New"/>
              </a:rPr>
              <a:t>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&gt;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 OR </a:t>
            </a:r>
          </a:p>
          <a:p>
            <a:pPr lvl="0"/>
            <a:r>
              <a:rPr lang="en-CA" sz="700" dirty="0">
                <a:latin typeface="Courier New"/>
                <a:ea typeface="Courier New"/>
                <a:cs typeface="Courier New"/>
                <a:sym typeface="Courier New"/>
              </a:rPr>
              <a:t>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IS NULL) AND (segment = 87) </a:t>
            </a:r>
          </a:p>
          <a:p>
            <a:pPr lvl="0"/>
            <a:r>
              <a:rPr lang="en-CA" sz="700" dirty="0">
                <a:latin typeface="Courier New"/>
                <a:ea typeface="Courier New"/>
                <a:cs typeface="Courier New"/>
                <a:sym typeface="Courier New"/>
              </a:rPr>
              <a:t>    THEN 1 ELSE 0</a:t>
            </a:r>
          </a:p>
          <a:p>
            <a:pPr lvl="0"/>
            <a:r>
              <a:rPr lang="en-CA" sz="700" dirty="0">
                <a:latin typeface="Courier New"/>
                <a:ea typeface="Courier New"/>
                <a:cs typeface="Courier New"/>
                <a:sym typeface="Courier New"/>
              </a:rPr>
              <a:t>    END AS is_active_87,</a:t>
            </a:r>
          </a:p>
          <a:p>
            <a:pPr lvl="0"/>
            <a:r>
              <a:rPr lang="en-CA" sz="700" dirty="0">
                <a:latin typeface="Courier New"/>
                <a:ea typeface="Courier New"/>
                <a:cs typeface="Courier New"/>
                <a:sym typeface="Courier New"/>
              </a:rPr>
              <a:t>  </a:t>
            </a: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lvl="0"/>
            <a:endParaRPr lang="en-CA" sz="800" dirty="0">
              <a:latin typeface="Courier New"/>
              <a:ea typeface="Courier New"/>
              <a:cs typeface="Courier New"/>
              <a:sym typeface="Courier New"/>
            </a:endParaRPr>
          </a:p>
          <a:p>
            <a:pPr marL="0" lvl="0" indent="0" rtl="0">
              <a:spcBef>
                <a:spcPts val="0"/>
              </a:spcBef>
              <a:spcAft>
                <a:spcPts val="0"/>
              </a:spcAft>
              <a:buNone/>
            </a:pPr>
            <a:endParaRPr sz="800" dirty="0">
              <a:latin typeface="Courier New"/>
              <a:ea typeface="Courier New"/>
              <a:cs typeface="Courier New"/>
              <a:sym typeface="Courier New"/>
            </a:endParaRPr>
          </a:p>
        </p:txBody>
      </p:sp>
      <p:sp>
        <p:nvSpPr>
          <p:cNvPr id="8" name="Shape 323">
            <a:extLst>
              <a:ext uri="{FF2B5EF4-FFF2-40B4-BE49-F238E27FC236}">
                <a16:creationId xmlns:a16="http://schemas.microsoft.com/office/drawing/2014/main" id="{974EE99B-8CF0-5C46-BCD6-5B49B0745A78}"/>
              </a:ext>
            </a:extLst>
          </p:cNvPr>
          <p:cNvSpPr txBox="1"/>
          <p:nvPr/>
        </p:nvSpPr>
        <p:spPr>
          <a:xfrm>
            <a:off x="4735632" y="1232033"/>
            <a:ext cx="3696099" cy="3691486"/>
          </a:xfrm>
          <a:prstGeom prst="rect">
            <a:avLst/>
          </a:prstGeom>
          <a:solidFill>
            <a:srgbClr val="D9D9D9"/>
          </a:solidFill>
          <a:ln>
            <a:noFill/>
          </a:ln>
        </p:spPr>
        <p:txBody>
          <a:bodyPr spcFirstLastPara="1" wrap="square" lIns="91425" tIns="91425" rIns="91425" bIns="91425" anchor="t" anchorCtr="0">
            <a:noAutofit/>
          </a:bodyPr>
          <a:lstStyle/>
          <a:p>
            <a:pPr lvl="0"/>
            <a:r>
              <a:rPr lang="en-CA" sz="700" dirty="0">
                <a:latin typeface="Courier New"/>
                <a:ea typeface="Courier New"/>
                <a:cs typeface="Courier New"/>
                <a:sym typeface="Courier New"/>
              </a:rPr>
              <a:t>CASE</a:t>
            </a:r>
          </a:p>
          <a:p>
            <a:pPr lvl="0"/>
            <a:r>
              <a:rPr lang="en-CA" sz="700" dirty="0">
                <a:latin typeface="Courier New"/>
                <a:ea typeface="Courier New"/>
                <a:cs typeface="Courier New"/>
                <a:sym typeface="Courier New"/>
              </a:rPr>
              <a:t>    WHEN (</a:t>
            </a:r>
            <a:r>
              <a:rPr lang="en-CA" sz="700" dirty="0" err="1">
                <a:latin typeface="Courier New"/>
                <a:ea typeface="Courier New"/>
                <a:cs typeface="Courier New"/>
                <a:sym typeface="Courier New"/>
              </a:rPr>
              <a:t>subscription_start</a:t>
            </a:r>
            <a:r>
              <a:rPr lang="en-CA" sz="700" dirty="0">
                <a:latin typeface="Courier New"/>
                <a:ea typeface="Courier New"/>
                <a:cs typeface="Courier New"/>
                <a:sym typeface="Courier New"/>
              </a:rPr>
              <a:t> &lt;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 AND </a:t>
            </a:r>
          </a:p>
          <a:p>
            <a:pPr lvl="0"/>
            <a:r>
              <a:rPr lang="en-CA" sz="700" dirty="0">
                <a:latin typeface="Courier New"/>
                <a:ea typeface="Courier New"/>
                <a:cs typeface="Courier New"/>
                <a:sym typeface="Courier New"/>
              </a:rPr>
              <a:t>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&gt; </a:t>
            </a:r>
            <a:r>
              <a:rPr lang="en-CA" sz="700" dirty="0" err="1">
                <a:latin typeface="Courier New"/>
                <a:ea typeface="Courier New"/>
                <a:cs typeface="Courier New"/>
                <a:sym typeface="Courier New"/>
              </a:rPr>
              <a:t>first_day</a:t>
            </a:r>
            <a:r>
              <a:rPr lang="en-CA" sz="700" dirty="0">
                <a:latin typeface="Courier New"/>
                <a:ea typeface="Courier New"/>
                <a:cs typeface="Courier New"/>
                <a:sym typeface="Courier New"/>
              </a:rPr>
              <a:t> OR </a:t>
            </a:r>
          </a:p>
          <a:p>
            <a:pPr lvl="0"/>
            <a:r>
              <a:rPr lang="en-CA" sz="700" dirty="0">
                <a:latin typeface="Courier New"/>
                <a:ea typeface="Courier New"/>
                <a:cs typeface="Courier New"/>
                <a:sym typeface="Courier New"/>
              </a:rPr>
              <a:t>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IS NULL) AND (segment = 30) </a:t>
            </a:r>
          </a:p>
          <a:p>
            <a:pPr lvl="0"/>
            <a:r>
              <a:rPr lang="en-CA" sz="700" dirty="0">
                <a:latin typeface="Courier New"/>
                <a:ea typeface="Courier New"/>
                <a:cs typeface="Courier New"/>
                <a:sym typeface="Courier New"/>
              </a:rPr>
              <a:t>    THEN 1 ELSE 0</a:t>
            </a:r>
          </a:p>
          <a:p>
            <a:pPr lvl="0"/>
            <a:r>
              <a:rPr lang="en-CA" sz="700" dirty="0">
                <a:latin typeface="Courier New"/>
                <a:ea typeface="Courier New"/>
                <a:cs typeface="Courier New"/>
                <a:sym typeface="Courier New"/>
              </a:rPr>
              <a:t>    END AS is_active_30,</a:t>
            </a:r>
          </a:p>
          <a:p>
            <a:pPr lvl="0"/>
            <a:r>
              <a:rPr lang="en-CA" sz="700" dirty="0">
                <a:latin typeface="Courier New"/>
                <a:ea typeface="Courier New"/>
                <a:cs typeface="Courier New"/>
                <a:sym typeface="Courier New"/>
              </a:rPr>
              <a:t>  CASE</a:t>
            </a:r>
          </a:p>
          <a:p>
            <a:pPr lvl="0"/>
            <a:r>
              <a:rPr lang="en-CA" sz="700" dirty="0">
                <a:latin typeface="Courier New"/>
                <a:ea typeface="Courier New"/>
                <a:cs typeface="Courier New"/>
                <a:sym typeface="Courier New"/>
              </a:rPr>
              <a:t>    WHEN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BETWEEN </a:t>
            </a:r>
            <a:r>
              <a:rPr lang="en-CA" sz="700" dirty="0" err="1">
                <a:latin typeface="Courier New"/>
                <a:ea typeface="Courier New"/>
                <a:cs typeface="Courier New"/>
                <a:sym typeface="Courier New"/>
              </a:rPr>
              <a:t>first_day</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    AND </a:t>
            </a:r>
            <a:r>
              <a:rPr lang="en-CA" sz="700" dirty="0" err="1">
                <a:latin typeface="Courier New"/>
                <a:ea typeface="Courier New"/>
                <a:cs typeface="Courier New"/>
                <a:sym typeface="Courier New"/>
              </a:rPr>
              <a:t>last_day</a:t>
            </a:r>
            <a:r>
              <a:rPr lang="en-CA" sz="700" dirty="0">
                <a:latin typeface="Courier New"/>
                <a:ea typeface="Courier New"/>
                <a:cs typeface="Courier New"/>
                <a:sym typeface="Courier New"/>
              </a:rPr>
              <a:t>) AND (segment = 87)</a:t>
            </a:r>
          </a:p>
          <a:p>
            <a:pPr lvl="0"/>
            <a:r>
              <a:rPr lang="en-CA" sz="700" dirty="0">
                <a:latin typeface="Courier New"/>
                <a:ea typeface="Courier New"/>
                <a:cs typeface="Courier New"/>
                <a:sym typeface="Courier New"/>
              </a:rPr>
              <a:t>    THEN 1 ELSE 0</a:t>
            </a:r>
          </a:p>
          <a:p>
            <a:pPr lvl="0"/>
            <a:r>
              <a:rPr lang="en-CA" sz="700" dirty="0">
                <a:latin typeface="Courier New"/>
                <a:ea typeface="Courier New"/>
                <a:cs typeface="Courier New"/>
                <a:sym typeface="Courier New"/>
              </a:rPr>
              <a:t>    END AS is_canceled_87,</a:t>
            </a:r>
          </a:p>
          <a:p>
            <a:pPr lvl="0"/>
            <a:r>
              <a:rPr lang="en-CA" sz="700" dirty="0">
                <a:latin typeface="Courier New"/>
                <a:ea typeface="Courier New"/>
                <a:cs typeface="Courier New"/>
                <a:sym typeface="Courier New"/>
              </a:rPr>
              <a:t>  CASE</a:t>
            </a:r>
          </a:p>
          <a:p>
            <a:pPr lvl="0"/>
            <a:r>
              <a:rPr lang="en-CA" sz="700" dirty="0">
                <a:latin typeface="Courier New"/>
                <a:ea typeface="Courier New"/>
                <a:cs typeface="Courier New"/>
                <a:sym typeface="Courier New"/>
              </a:rPr>
              <a:t>    WHEN (</a:t>
            </a:r>
            <a:r>
              <a:rPr lang="en-CA" sz="700" dirty="0" err="1">
                <a:latin typeface="Courier New"/>
                <a:ea typeface="Courier New"/>
                <a:cs typeface="Courier New"/>
                <a:sym typeface="Courier New"/>
              </a:rPr>
              <a:t>subscription_end</a:t>
            </a:r>
            <a:r>
              <a:rPr lang="en-CA" sz="700" dirty="0">
                <a:latin typeface="Courier New"/>
                <a:ea typeface="Courier New"/>
                <a:cs typeface="Courier New"/>
                <a:sym typeface="Courier New"/>
              </a:rPr>
              <a:t> BETWEEN </a:t>
            </a:r>
            <a:r>
              <a:rPr lang="en-CA" sz="700" dirty="0" err="1">
                <a:latin typeface="Courier New"/>
                <a:ea typeface="Courier New"/>
                <a:cs typeface="Courier New"/>
                <a:sym typeface="Courier New"/>
              </a:rPr>
              <a:t>first_day</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    AND </a:t>
            </a:r>
            <a:r>
              <a:rPr lang="en-CA" sz="700" dirty="0" err="1">
                <a:latin typeface="Courier New"/>
                <a:ea typeface="Courier New"/>
                <a:cs typeface="Courier New"/>
                <a:sym typeface="Courier New"/>
              </a:rPr>
              <a:t>last_day</a:t>
            </a:r>
            <a:r>
              <a:rPr lang="en-CA" sz="700" dirty="0">
                <a:latin typeface="Courier New"/>
                <a:ea typeface="Courier New"/>
                <a:cs typeface="Courier New"/>
                <a:sym typeface="Courier New"/>
              </a:rPr>
              <a:t>) AND (segment = 30)</a:t>
            </a:r>
          </a:p>
          <a:p>
            <a:pPr lvl="0"/>
            <a:r>
              <a:rPr lang="en-CA" sz="700" dirty="0">
                <a:latin typeface="Courier New"/>
                <a:ea typeface="Courier New"/>
                <a:cs typeface="Courier New"/>
                <a:sym typeface="Courier New"/>
              </a:rPr>
              <a:t>    THEN 1 ELSE 0</a:t>
            </a:r>
          </a:p>
          <a:p>
            <a:pPr lvl="0"/>
            <a:r>
              <a:rPr lang="en-CA" sz="700" dirty="0">
                <a:latin typeface="Courier New"/>
                <a:ea typeface="Courier New"/>
                <a:cs typeface="Courier New"/>
                <a:sym typeface="Courier New"/>
              </a:rPr>
              <a:t>    END AS is_canceled</a:t>
            </a:r>
            <a:r>
              <a:rPr lang="en-CA" sz="700">
                <a:latin typeface="Courier New"/>
                <a:ea typeface="Courier New"/>
                <a:cs typeface="Courier New"/>
                <a:sym typeface="Courier New"/>
              </a:rPr>
              <a:t>_30</a:t>
            </a:r>
            <a:endParaRPr lang="en-CA" sz="700" dirty="0">
              <a:latin typeface="Courier New"/>
              <a:ea typeface="Courier New"/>
              <a:cs typeface="Courier New"/>
              <a:sym typeface="Courier New"/>
            </a:endParaRPr>
          </a:p>
          <a:p>
            <a:pPr lvl="0"/>
            <a:r>
              <a:rPr lang="en-CA" sz="700" dirty="0">
                <a:latin typeface="Courier New"/>
                <a:ea typeface="Courier New"/>
                <a:cs typeface="Courier New"/>
                <a:sym typeface="Courier New"/>
              </a:rPr>
              <a:t>  FROM </a:t>
            </a:r>
            <a:r>
              <a:rPr lang="en-CA" sz="700" dirty="0" err="1">
                <a:latin typeface="Courier New"/>
                <a:ea typeface="Courier New"/>
                <a:cs typeface="Courier New"/>
                <a:sym typeface="Courier New"/>
              </a:rPr>
              <a:t>cross_join</a:t>
            </a:r>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a:t>
            </a:r>
          </a:p>
          <a:p>
            <a:pPr lvl="0"/>
            <a:r>
              <a:rPr lang="en-CA" sz="700" dirty="0" err="1">
                <a:latin typeface="Courier New"/>
                <a:ea typeface="Courier New"/>
                <a:cs typeface="Courier New"/>
                <a:sym typeface="Courier New"/>
              </a:rPr>
              <a:t>status_aggregate</a:t>
            </a:r>
            <a:r>
              <a:rPr lang="en-CA" sz="700" dirty="0">
                <a:latin typeface="Courier New"/>
                <a:ea typeface="Courier New"/>
                <a:cs typeface="Courier New"/>
                <a:sym typeface="Courier New"/>
              </a:rPr>
              <a:t> AS</a:t>
            </a:r>
          </a:p>
          <a:p>
            <a:pPr lvl="0"/>
            <a:r>
              <a:rPr lang="en-CA" sz="700" dirty="0">
                <a:latin typeface="Courier New"/>
                <a:ea typeface="Courier New"/>
                <a:cs typeface="Courier New"/>
                <a:sym typeface="Courier New"/>
              </a:rPr>
              <a:t>(</a:t>
            </a:r>
          </a:p>
          <a:p>
            <a:pPr lvl="0"/>
            <a:r>
              <a:rPr lang="en-CA" sz="700" dirty="0">
                <a:latin typeface="Courier New"/>
                <a:ea typeface="Courier New"/>
                <a:cs typeface="Courier New"/>
                <a:sym typeface="Courier New"/>
              </a:rPr>
              <a:t>  SELECT SUM(is_active_87) AS sum_active_87</a:t>
            </a:r>
          </a:p>
          <a:p>
            <a:pPr lvl="0"/>
            <a:r>
              <a:rPr lang="en-CA" sz="700" dirty="0">
                <a:latin typeface="Courier New"/>
                <a:ea typeface="Courier New"/>
                <a:cs typeface="Courier New"/>
                <a:sym typeface="Courier New"/>
              </a:rPr>
              <a:t>    SUM(is_active_30) AS sum_active_30</a:t>
            </a:r>
          </a:p>
          <a:p>
            <a:pPr lvl="0"/>
            <a:r>
              <a:rPr lang="en-CA" sz="700" dirty="0">
                <a:latin typeface="Courier New"/>
                <a:ea typeface="Courier New"/>
                <a:cs typeface="Courier New"/>
                <a:sym typeface="Courier New"/>
              </a:rPr>
              <a:t>    SUM(is_canceled_87) AS sum_canceled_87</a:t>
            </a:r>
          </a:p>
          <a:p>
            <a:pPr lvl="0"/>
            <a:r>
              <a:rPr lang="en-CA" sz="700" dirty="0">
                <a:latin typeface="Courier New"/>
                <a:ea typeface="Courier New"/>
                <a:cs typeface="Courier New"/>
                <a:sym typeface="Courier New"/>
              </a:rPr>
              <a:t>    SUM(is_canceled_30) AS sum_canceled_30</a:t>
            </a:r>
          </a:p>
          <a:p>
            <a:pPr lvl="0"/>
            <a:r>
              <a:rPr lang="en-CA" sz="700" dirty="0">
                <a:latin typeface="Courier New"/>
                <a:ea typeface="Courier New"/>
                <a:cs typeface="Courier New"/>
                <a:sym typeface="Courier New"/>
              </a:rPr>
              <a:t>  FROM status</a:t>
            </a:r>
          </a:p>
          <a:p>
            <a:pPr lvl="0"/>
            <a:r>
              <a:rPr lang="en-CA" sz="700" dirty="0">
                <a:latin typeface="Courier New"/>
                <a:ea typeface="Courier New"/>
                <a:cs typeface="Courier New"/>
                <a:sym typeface="Courier New"/>
              </a:rPr>
              <a:t>  GROUP BY month</a:t>
            </a:r>
          </a:p>
          <a:p>
            <a:pPr lvl="0"/>
            <a:r>
              <a:rPr lang="en-CA" sz="700" dirty="0">
                <a:latin typeface="Courier New"/>
                <a:ea typeface="Courier New"/>
                <a:cs typeface="Courier New"/>
                <a:sym typeface="Courier New"/>
              </a:rPr>
              <a:t>) SELECT month,</a:t>
            </a:r>
          </a:p>
          <a:p>
            <a:pPr lvl="0"/>
            <a:r>
              <a:rPr lang="en-CA" sz="700" dirty="0">
                <a:latin typeface="Courier New"/>
                <a:ea typeface="Courier New"/>
                <a:cs typeface="Courier New"/>
                <a:sym typeface="Courier New"/>
              </a:rPr>
              <a:t>    ROUND(1.0* sum_canceled_87/sum_active_87, 4) AS       churn_rate_87,</a:t>
            </a:r>
          </a:p>
          <a:p>
            <a:pPr lvl="0"/>
            <a:r>
              <a:rPr lang="en-CA" sz="700" dirty="0">
                <a:latin typeface="Courier New"/>
                <a:ea typeface="Courier New"/>
                <a:cs typeface="Courier New"/>
                <a:sym typeface="Courier New"/>
              </a:rPr>
              <a:t>    ROUND(1.0* sum_canceled_30/sum_active_30, 4) AS   churn_rate_30</a:t>
            </a:r>
          </a:p>
          <a:p>
            <a:pPr lvl="0"/>
            <a:r>
              <a:rPr lang="en-CA" sz="700" dirty="0">
                <a:latin typeface="Courier New"/>
                <a:ea typeface="Courier New"/>
                <a:cs typeface="Courier New"/>
                <a:sym typeface="Courier New"/>
              </a:rPr>
              <a:t>    FROM </a:t>
            </a:r>
            <a:r>
              <a:rPr lang="en-CA" sz="700" dirty="0" err="1">
                <a:latin typeface="Courier New"/>
                <a:ea typeface="Courier New"/>
                <a:cs typeface="Courier New"/>
                <a:sym typeface="Courier New"/>
              </a:rPr>
              <a:t>status_aggregate</a:t>
            </a:r>
            <a:r>
              <a:rPr lang="en-CA" sz="700" dirty="0">
                <a:latin typeface="Courier New"/>
                <a:ea typeface="Courier New"/>
                <a:cs typeface="Courier New"/>
                <a:sym typeface="Courier New"/>
              </a:rPr>
              <a:t>;</a:t>
            </a: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lvl="0"/>
            <a:endParaRPr lang="en-CA" sz="700" dirty="0">
              <a:latin typeface="Courier New"/>
              <a:ea typeface="Courier New"/>
              <a:cs typeface="Courier New"/>
              <a:sym typeface="Courier New"/>
            </a:endParaRPr>
          </a:p>
          <a:p>
            <a:pPr marL="0" lvl="0" indent="0" rtl="0">
              <a:spcBef>
                <a:spcPts val="0"/>
              </a:spcBef>
              <a:spcAft>
                <a:spcPts val="0"/>
              </a:spcAft>
              <a:buNone/>
            </a:pPr>
            <a:endParaRPr sz="700" dirty="0">
              <a:latin typeface="Courier New"/>
              <a:ea typeface="Courier New"/>
              <a:cs typeface="Courier New"/>
              <a:sym typeface="Courier New"/>
            </a:endParaRPr>
          </a:p>
        </p:txBody>
      </p:sp>
    </p:spTree>
    <p:extLst>
      <p:ext uri="{BB962C8B-B14F-4D97-AF65-F5344CB8AC3E}">
        <p14:creationId xmlns:p14="http://schemas.microsoft.com/office/powerpoint/2010/main" val="2665561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07260D-E32F-0541-BCF9-24CFDD2274D8}"/>
              </a:ext>
            </a:extLst>
          </p:cNvPr>
          <p:cNvSpPr>
            <a:spLocks noGrp="1"/>
          </p:cNvSpPr>
          <p:nvPr>
            <p:ph type="body" idx="1"/>
          </p:nvPr>
        </p:nvSpPr>
        <p:spPr/>
        <p:txBody>
          <a:bodyPr/>
          <a:lstStyle/>
          <a:p>
            <a:pPr marL="114300" indent="0">
              <a:buNone/>
            </a:pPr>
            <a:r>
              <a:rPr lang="en-CA" dirty="0">
                <a:solidFill>
                  <a:srgbClr val="222222"/>
                </a:solidFill>
                <a:latin typeface="Roboto"/>
                <a:ea typeface="Roboto"/>
                <a:sym typeface="Roboto"/>
              </a:rPr>
              <a:t>Codeflix should focus on </a:t>
            </a:r>
            <a:r>
              <a:rPr lang="en-CA" i="1" dirty="0">
                <a:solidFill>
                  <a:srgbClr val="222222"/>
                </a:solidFill>
                <a:latin typeface="Roboto"/>
                <a:ea typeface="Roboto"/>
                <a:sym typeface="Roboto"/>
              </a:rPr>
              <a:t>expanding with segment 30 </a:t>
            </a:r>
            <a:r>
              <a:rPr lang="en-CA" dirty="0">
                <a:solidFill>
                  <a:srgbClr val="222222"/>
                </a:solidFill>
                <a:latin typeface="Roboto"/>
                <a:ea typeface="Roboto"/>
                <a:sym typeface="Roboto"/>
              </a:rPr>
              <a:t>due to the significantly lower churn rates.</a:t>
            </a:r>
          </a:p>
          <a:p>
            <a:pPr marL="114300" indent="0">
              <a:buNone/>
            </a:pPr>
            <a:endParaRPr lang="en-CA" dirty="0">
              <a:solidFill>
                <a:srgbClr val="222222"/>
              </a:solidFill>
              <a:latin typeface="Roboto"/>
              <a:ea typeface="Roboto"/>
              <a:sym typeface="Roboto"/>
            </a:endParaRPr>
          </a:p>
          <a:p>
            <a:pPr marL="114300" indent="0">
              <a:buNone/>
            </a:pPr>
            <a:endParaRPr lang="en-US" dirty="0"/>
          </a:p>
        </p:txBody>
      </p:sp>
      <p:sp>
        <p:nvSpPr>
          <p:cNvPr id="4" name="Shape 304">
            <a:extLst>
              <a:ext uri="{FF2B5EF4-FFF2-40B4-BE49-F238E27FC236}">
                <a16:creationId xmlns:a16="http://schemas.microsoft.com/office/drawing/2014/main" id="{AFC1958F-777C-F546-8356-633F6DF9AD21}"/>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200" b="1" dirty="0">
                <a:solidFill>
                  <a:srgbClr val="295269"/>
                </a:solidFill>
                <a:latin typeface="Roboto"/>
                <a:ea typeface="Roboto"/>
                <a:cs typeface="Roboto"/>
                <a:sym typeface="Roboto"/>
              </a:rPr>
              <a:t>Conclusion</a:t>
            </a:r>
            <a:endParaRPr sz="3200" b="1" dirty="0">
              <a:solidFill>
                <a:srgbClr val="295269"/>
              </a:solidFill>
              <a:latin typeface="Roboto"/>
              <a:ea typeface="Roboto"/>
              <a:cs typeface="Roboto"/>
              <a:sym typeface="Roboto"/>
            </a:endParaRPr>
          </a:p>
        </p:txBody>
      </p:sp>
    </p:spTree>
    <p:extLst>
      <p:ext uri="{BB962C8B-B14F-4D97-AF65-F5344CB8AC3E}">
        <p14:creationId xmlns:p14="http://schemas.microsoft.com/office/powerpoint/2010/main" val="50647962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661</TotalTime>
  <Words>901</Words>
  <Application>Microsoft Macintosh PowerPoint</Application>
  <PresentationFormat>On-screen Show (16:9)</PresentationFormat>
  <Paragraphs>204</Paragraphs>
  <Slides>8</Slides>
  <Notes>7</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8</vt:i4>
      </vt:variant>
    </vt:vector>
  </HeadingPairs>
  <TitlesOfParts>
    <vt:vector size="18" baseType="lpstr">
      <vt:lpstr>Roboto Thin</vt:lpstr>
      <vt:lpstr>Dosis</vt:lpstr>
      <vt:lpstr>Courier New</vt:lpstr>
      <vt:lpstr>Roboto Black</vt:lpstr>
      <vt:lpstr>Roboto</vt:lpstr>
      <vt:lpstr>Arial</vt:lpstr>
      <vt:lpstr>Rockwell</vt:lpstr>
      <vt:lpstr>Simple Light</vt:lpstr>
      <vt:lpstr>Simple Light</vt:lpstr>
      <vt:lpstr>Simple Light</vt:lpstr>
      <vt:lpstr>PowerPoint Presentation</vt:lpstr>
      <vt:lpstr>Project Scope</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elie kourieh</cp:lastModifiedBy>
  <cp:revision>30</cp:revision>
  <dcterms:modified xsi:type="dcterms:W3CDTF">2020-09-02T05:34:08Z</dcterms:modified>
</cp:coreProperties>
</file>